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notesMasterIdLst>
    <p:notesMasterId r:id="rId23"/>
  </p:notesMasterIdLst>
  <p:sldIdLst>
    <p:sldId id="257" r:id="rId3"/>
    <p:sldId id="258" r:id="rId4"/>
    <p:sldId id="259" r:id="rId5"/>
    <p:sldId id="261" r:id="rId6"/>
    <p:sldId id="272" r:id="rId7"/>
    <p:sldId id="273" r:id="rId8"/>
    <p:sldId id="285" r:id="rId9"/>
    <p:sldId id="274" r:id="rId10"/>
    <p:sldId id="275" r:id="rId11"/>
    <p:sldId id="284" r:id="rId12"/>
    <p:sldId id="277" r:id="rId13"/>
    <p:sldId id="278" r:id="rId14"/>
    <p:sldId id="279" r:id="rId15"/>
    <p:sldId id="280" r:id="rId16"/>
    <p:sldId id="286" r:id="rId17"/>
    <p:sldId id="281" r:id="rId18"/>
    <p:sldId id="282" r:id="rId19"/>
    <p:sldId id="283" r:id="rId20"/>
    <p:sldId id="287" r:id="rId21"/>
    <p:sldId id="260" r:id="rId22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9E8C"/>
    <a:srgbClr val="A89E8F"/>
    <a:srgbClr val="969588"/>
    <a:srgbClr val="979587"/>
    <a:srgbClr val="4472C4"/>
    <a:srgbClr val="595959"/>
    <a:srgbClr val="A6A6A6"/>
    <a:srgbClr val="F2F2F2"/>
    <a:srgbClr val="7F7F7F"/>
    <a:srgbClr val="ABA3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6C50F-2E4A-4586-85DC-F18754E026DF}" type="datetimeFigureOut">
              <a:rPr lang="pt-BR" smtClean="0"/>
              <a:t>29/12/2020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973E5-803F-4195-A265-C1532E822B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369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876d245360_2_17:notes"/>
          <p:cNvSpPr txBox="1">
            <a:spLocks noGrp="1"/>
          </p:cNvSpPr>
          <p:nvPr>
            <p:ph type="body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g876d245360_2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9666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76d245360_2_24:notes"/>
          <p:cNvSpPr txBox="1">
            <a:spLocks noGrp="1"/>
          </p:cNvSpPr>
          <p:nvPr>
            <p:ph type="body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876d245360_2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3075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876d245360_2_53:notes"/>
          <p:cNvSpPr txBox="1">
            <a:spLocks noGrp="1"/>
          </p:cNvSpPr>
          <p:nvPr>
            <p:ph type="body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g876d245360_2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5611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876d245360_2_92:notes"/>
          <p:cNvSpPr txBox="1">
            <a:spLocks noGrp="1"/>
          </p:cNvSpPr>
          <p:nvPr>
            <p:ph type="body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876d245360_2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98110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a" type="tx">
  <p:cSld name="Capa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6409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adrão BG">
  <p:cSld name="Padrão BG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4" descr="Logos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69216" y="151705"/>
            <a:ext cx="2089973" cy="56429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4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65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atos">
  <p:cSld name="Contato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5" descr="Captura de Tela 2019-05-13 às 11.18.2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7794" y="-25725"/>
            <a:ext cx="12267588" cy="6909449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03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adrão">
  <p:cSld name="Padrão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6" descr="Logos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69216" y="151705"/>
            <a:ext cx="2089973" cy="56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6" descr="Captura de Tela 2019-05-13 às 11.21.1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722221"/>
            <a:ext cx="12192000" cy="1135779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6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3089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adrão BG">
  <p:cSld name="Padrão BG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7" descr="Logos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69216" y="151705"/>
            <a:ext cx="2089973" cy="56429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7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3301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gradecimentos" type="tx">
  <p:cSld name="Agradecimento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9" descr="CONTRACAPA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"/>
            <a:ext cx="1219200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9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7709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a">
  <p:cSld name="Capa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002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atos">
  <p:cSld name="Contato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21" descr="Captura de Tela 2019-05-13 às 11.18.2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7794" y="-25725"/>
            <a:ext cx="12267588" cy="6909449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1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46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sor">
  <p:cSld name="Divisor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2" descr="Captura de Tela 2019-05-13 às 11.19.20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8482" y="-57979"/>
            <a:ext cx="12268964" cy="691597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2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1511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adrão">
  <p:cSld name="Padrão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23" descr="Logos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69216" y="151705"/>
            <a:ext cx="2089973" cy="56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23" descr="Captura de Tela 2019-05-13 às 11.21.1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722221"/>
            <a:ext cx="12192000" cy="113577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23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/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2898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 descr="CAPA1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37818" y="-25739"/>
            <a:ext cx="12267639" cy="6909477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1826684" y="769938"/>
            <a:ext cx="9753601" cy="166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6805084" y="2438400"/>
            <a:ext cx="4775201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t" anchorCtr="0">
            <a:no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pt-BR" kern="0"/>
              <a:pPr/>
              <a:t>‹nº›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35699696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8" descr="CAPA1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-37818" y="-25739"/>
            <a:ext cx="12267639" cy="69094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1826684" y="769938"/>
            <a:ext cx="9753601" cy="166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1"/>
          </p:nvPr>
        </p:nvSpPr>
        <p:spPr>
          <a:xfrm>
            <a:off x="6805084" y="2438400"/>
            <a:ext cx="4775201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t" anchorCtr="0">
            <a:no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pt-BR" kern="0"/>
              <a:pPr/>
              <a:t>‹nº›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131798132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/>
          <p:nvPr/>
        </p:nvSpPr>
        <p:spPr>
          <a:xfrm>
            <a:off x="1805609" y="4461347"/>
            <a:ext cx="8232435" cy="126708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67" y="0"/>
                </a:moveTo>
                <a:lnTo>
                  <a:pt x="21600" y="0"/>
                </a:lnTo>
                <a:lnTo>
                  <a:pt x="20333" y="21600"/>
                </a:lnTo>
                <a:lnTo>
                  <a:pt x="0" y="21600"/>
                </a:lnTo>
                <a:lnTo>
                  <a:pt x="1267" y="0"/>
                </a:lnTo>
                <a:close/>
              </a:path>
            </a:pathLst>
          </a:cu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 scaled="0"/>
          </a:gradFill>
          <a:ln w="952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31767" tIns="31767" rIns="31767" bIns="31767" anchor="ctr" anchorCtr="0">
            <a:noAutofit/>
          </a:bodyPr>
          <a:lstStyle/>
          <a:p>
            <a:pPr>
              <a:buClr>
                <a:srgbClr val="FFFFFF"/>
              </a:buClr>
              <a:buSzPts val="900"/>
              <a:buFont typeface="Calibri"/>
              <a:buNone/>
            </a:pPr>
            <a:endParaRPr sz="12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95;p25">
            <a:extLst>
              <a:ext uri="{FF2B5EF4-FFF2-40B4-BE49-F238E27FC236}">
                <a16:creationId xmlns:a16="http://schemas.microsoft.com/office/drawing/2014/main" xmlns="" id="{DED9953B-BBE5-4EF6-B0D2-5C92187CCCDC}"/>
              </a:ext>
            </a:extLst>
          </p:cNvPr>
          <p:cNvSpPr txBox="1"/>
          <p:nvPr/>
        </p:nvSpPr>
        <p:spPr>
          <a:xfrm>
            <a:off x="2091674" y="4843104"/>
            <a:ext cx="7660304" cy="449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767" tIns="31767" rIns="31767" bIns="31767" anchor="t" anchorCtr="0">
            <a:noAutofit/>
          </a:bodyPr>
          <a:lstStyle/>
          <a:p>
            <a:pPr algn="ctr">
              <a:buClr>
                <a:srgbClr val="FFFFFF"/>
              </a:buClr>
              <a:buSzPts val="3300"/>
              <a:buFont typeface="Verdana"/>
              <a:buNone/>
            </a:pPr>
            <a:r>
              <a:rPr lang="pt-BR" sz="2000" b="1" kern="0" dirty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Apresentação Rampas Ponta da Espera</a:t>
            </a:r>
            <a:endParaRPr sz="2000" b="1" kern="0" dirty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5415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12924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 3"/>
          <p:cNvSpPr/>
          <p:nvPr/>
        </p:nvSpPr>
        <p:spPr>
          <a:xfrm>
            <a:off x="6318422" y="3764692"/>
            <a:ext cx="2075935" cy="321276"/>
          </a:xfrm>
          <a:custGeom>
            <a:avLst/>
            <a:gdLst>
              <a:gd name="connsiteX0" fmla="*/ 2075935 w 2075935"/>
              <a:gd name="connsiteY0" fmla="*/ 197708 h 321276"/>
              <a:gd name="connsiteX1" fmla="*/ 568410 w 2075935"/>
              <a:gd name="connsiteY1" fmla="*/ 0 h 321276"/>
              <a:gd name="connsiteX2" fmla="*/ 444843 w 2075935"/>
              <a:gd name="connsiteY2" fmla="*/ 16476 h 321276"/>
              <a:gd name="connsiteX3" fmla="*/ 329513 w 2075935"/>
              <a:gd name="connsiteY3" fmla="*/ 98854 h 321276"/>
              <a:gd name="connsiteX4" fmla="*/ 0 w 2075935"/>
              <a:gd name="connsiteY4" fmla="*/ 321276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935" h="321276">
                <a:moveTo>
                  <a:pt x="2075935" y="197708"/>
                </a:moveTo>
                <a:lnTo>
                  <a:pt x="568410" y="0"/>
                </a:lnTo>
                <a:lnTo>
                  <a:pt x="444843" y="16476"/>
                </a:lnTo>
                <a:lnTo>
                  <a:pt x="329513" y="98854"/>
                </a:lnTo>
                <a:lnTo>
                  <a:pt x="0" y="321276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3ª ETAPA</a:t>
            </a:r>
          </a:p>
        </p:txBody>
      </p:sp>
      <p:sp>
        <p:nvSpPr>
          <p:cNvPr id="5" name="Forma livre 4"/>
          <p:cNvSpPr/>
          <p:nvPr/>
        </p:nvSpPr>
        <p:spPr>
          <a:xfrm>
            <a:off x="5313405" y="3385751"/>
            <a:ext cx="3080952" cy="461319"/>
          </a:xfrm>
          <a:custGeom>
            <a:avLst/>
            <a:gdLst>
              <a:gd name="connsiteX0" fmla="*/ 3080952 w 3080952"/>
              <a:gd name="connsiteY0" fmla="*/ 461319 h 461319"/>
              <a:gd name="connsiteX1" fmla="*/ 1153298 w 3080952"/>
              <a:gd name="connsiteY1" fmla="*/ 222422 h 461319"/>
              <a:gd name="connsiteX2" fmla="*/ 584887 w 3080952"/>
              <a:gd name="connsiteY2" fmla="*/ 230660 h 461319"/>
              <a:gd name="connsiteX3" fmla="*/ 0 w 3080952"/>
              <a:gd name="connsiteY3" fmla="*/ 164757 h 461319"/>
              <a:gd name="connsiteX4" fmla="*/ 41190 w 3080952"/>
              <a:gd name="connsiteY4" fmla="*/ 0 h 461319"/>
              <a:gd name="connsiteX5" fmla="*/ 3072714 w 3080952"/>
              <a:gd name="connsiteY5" fmla="*/ 345990 h 461319"/>
              <a:gd name="connsiteX6" fmla="*/ 3080952 w 3080952"/>
              <a:gd name="connsiteY6" fmla="*/ 461319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0952" h="461319">
                <a:moveTo>
                  <a:pt x="3080952" y="461319"/>
                </a:moveTo>
                <a:lnTo>
                  <a:pt x="1153298" y="222422"/>
                </a:lnTo>
                <a:lnTo>
                  <a:pt x="584887" y="230660"/>
                </a:lnTo>
                <a:lnTo>
                  <a:pt x="0" y="164757"/>
                </a:lnTo>
                <a:lnTo>
                  <a:pt x="41190" y="0"/>
                </a:lnTo>
                <a:lnTo>
                  <a:pt x="3072714" y="345990"/>
                </a:lnTo>
                <a:lnTo>
                  <a:pt x="3080952" y="461319"/>
                </a:lnTo>
                <a:close/>
              </a:path>
            </a:pathLst>
          </a:cu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3094894" y="2720735"/>
            <a:ext cx="2642070" cy="307777"/>
          </a:xfrm>
          <a:prstGeom prst="rect">
            <a:avLst/>
          </a:prstGeom>
          <a:noFill/>
          <a:ln w="3175">
            <a:noFill/>
          </a:ln>
        </p:spPr>
        <p:txBody>
          <a:bodyPr wrap="none" rtlCol="0">
            <a:spAutoFit/>
          </a:bodyPr>
          <a:lstStyle/>
          <a:p>
            <a:r>
              <a:rPr lang="pt-BR" sz="1400" dirty="0"/>
              <a:t>Recuperação da via de acesso</a:t>
            </a:r>
          </a:p>
        </p:txBody>
      </p:sp>
      <p:cxnSp>
        <p:nvCxnSpPr>
          <p:cNvPr id="13" name="Conector de seta reta 12"/>
          <p:cNvCxnSpPr/>
          <p:nvPr/>
        </p:nvCxnSpPr>
        <p:spPr>
          <a:xfrm>
            <a:off x="5745892" y="2970374"/>
            <a:ext cx="506627" cy="609599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4321434" y="4357818"/>
            <a:ext cx="2900153" cy="307777"/>
          </a:xfrm>
          <a:prstGeom prst="rect">
            <a:avLst/>
          </a:prstGeom>
          <a:noFill/>
          <a:ln w="3175">
            <a:noFill/>
          </a:ln>
        </p:spPr>
        <p:txBody>
          <a:bodyPr wrap="none" rtlCol="0">
            <a:spAutoFit/>
          </a:bodyPr>
          <a:lstStyle/>
          <a:p>
            <a:r>
              <a:rPr lang="pt-BR" sz="1400" dirty="0"/>
              <a:t>Operação com uma via de acesso</a:t>
            </a:r>
          </a:p>
        </p:txBody>
      </p:sp>
      <p:cxnSp>
        <p:nvCxnSpPr>
          <p:cNvPr id="17" name="Conector de seta reta 16"/>
          <p:cNvCxnSpPr/>
          <p:nvPr/>
        </p:nvCxnSpPr>
        <p:spPr>
          <a:xfrm flipV="1">
            <a:off x="7177477" y="3803894"/>
            <a:ext cx="489890" cy="689229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 flipV="1">
            <a:off x="3402220" y="3880022"/>
            <a:ext cx="347423" cy="453082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/>
          <p:cNvSpPr txBox="1"/>
          <p:nvPr/>
        </p:nvSpPr>
        <p:spPr>
          <a:xfrm>
            <a:off x="907586" y="4172348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Continuidade da atracação</a:t>
            </a:r>
          </a:p>
        </p:txBody>
      </p:sp>
      <p:cxnSp>
        <p:nvCxnSpPr>
          <p:cNvPr id="20" name="Conector de seta reta 19"/>
          <p:cNvCxnSpPr/>
          <p:nvPr/>
        </p:nvCxnSpPr>
        <p:spPr>
          <a:xfrm flipV="1">
            <a:off x="3402220" y="3809370"/>
            <a:ext cx="2017558" cy="523734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26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 3"/>
          <p:cNvSpPr/>
          <p:nvPr/>
        </p:nvSpPr>
        <p:spPr>
          <a:xfrm>
            <a:off x="6318422" y="3764692"/>
            <a:ext cx="2075935" cy="321276"/>
          </a:xfrm>
          <a:custGeom>
            <a:avLst/>
            <a:gdLst>
              <a:gd name="connsiteX0" fmla="*/ 2075935 w 2075935"/>
              <a:gd name="connsiteY0" fmla="*/ 197708 h 321276"/>
              <a:gd name="connsiteX1" fmla="*/ 568410 w 2075935"/>
              <a:gd name="connsiteY1" fmla="*/ 0 h 321276"/>
              <a:gd name="connsiteX2" fmla="*/ 444843 w 2075935"/>
              <a:gd name="connsiteY2" fmla="*/ 16476 h 321276"/>
              <a:gd name="connsiteX3" fmla="*/ 329513 w 2075935"/>
              <a:gd name="connsiteY3" fmla="*/ 98854 h 321276"/>
              <a:gd name="connsiteX4" fmla="*/ 0 w 2075935"/>
              <a:gd name="connsiteY4" fmla="*/ 321276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935" h="321276">
                <a:moveTo>
                  <a:pt x="2075935" y="197708"/>
                </a:moveTo>
                <a:lnTo>
                  <a:pt x="568410" y="0"/>
                </a:lnTo>
                <a:lnTo>
                  <a:pt x="444843" y="16476"/>
                </a:lnTo>
                <a:lnTo>
                  <a:pt x="329513" y="98854"/>
                </a:lnTo>
                <a:lnTo>
                  <a:pt x="0" y="321276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4ª ETAPA</a:t>
            </a:r>
          </a:p>
        </p:txBody>
      </p:sp>
      <p:sp>
        <p:nvSpPr>
          <p:cNvPr id="10" name="Forma livre 9"/>
          <p:cNvSpPr/>
          <p:nvPr/>
        </p:nvSpPr>
        <p:spPr>
          <a:xfrm>
            <a:off x="5338119" y="3410465"/>
            <a:ext cx="609600" cy="205946"/>
          </a:xfrm>
          <a:custGeom>
            <a:avLst/>
            <a:gdLst>
              <a:gd name="connsiteX0" fmla="*/ 16475 w 576648"/>
              <a:gd name="connsiteY0" fmla="*/ 0 h 205946"/>
              <a:gd name="connsiteX1" fmla="*/ 0 w 576648"/>
              <a:gd name="connsiteY1" fmla="*/ 131805 h 205946"/>
              <a:gd name="connsiteX2" fmla="*/ 551935 w 576648"/>
              <a:gd name="connsiteY2" fmla="*/ 205946 h 205946"/>
              <a:gd name="connsiteX3" fmla="*/ 576648 w 576648"/>
              <a:gd name="connsiteY3" fmla="*/ 65903 h 205946"/>
              <a:gd name="connsiteX4" fmla="*/ 16475 w 576648"/>
              <a:gd name="connsiteY4" fmla="*/ 0 h 20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648" h="205946">
                <a:moveTo>
                  <a:pt x="16475" y="0"/>
                </a:moveTo>
                <a:lnTo>
                  <a:pt x="0" y="131805"/>
                </a:lnTo>
                <a:lnTo>
                  <a:pt x="551935" y="205946"/>
                </a:lnTo>
                <a:lnTo>
                  <a:pt x="576648" y="65903"/>
                </a:lnTo>
                <a:lnTo>
                  <a:pt x="1647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Forma livre 10"/>
          <p:cNvSpPr/>
          <p:nvPr/>
        </p:nvSpPr>
        <p:spPr>
          <a:xfrm>
            <a:off x="5420497" y="3970638"/>
            <a:ext cx="930876" cy="345989"/>
          </a:xfrm>
          <a:custGeom>
            <a:avLst/>
            <a:gdLst>
              <a:gd name="connsiteX0" fmla="*/ 263611 w 930876"/>
              <a:gd name="connsiteY0" fmla="*/ 0 h 345989"/>
              <a:gd name="connsiteX1" fmla="*/ 0 w 930876"/>
              <a:gd name="connsiteY1" fmla="*/ 148281 h 345989"/>
              <a:gd name="connsiteX2" fmla="*/ 131806 w 930876"/>
              <a:gd name="connsiteY2" fmla="*/ 271848 h 345989"/>
              <a:gd name="connsiteX3" fmla="*/ 238898 w 930876"/>
              <a:gd name="connsiteY3" fmla="*/ 321276 h 345989"/>
              <a:gd name="connsiteX4" fmla="*/ 395417 w 930876"/>
              <a:gd name="connsiteY4" fmla="*/ 345989 h 345989"/>
              <a:gd name="connsiteX5" fmla="*/ 518984 w 930876"/>
              <a:gd name="connsiteY5" fmla="*/ 329513 h 345989"/>
              <a:gd name="connsiteX6" fmla="*/ 930876 w 930876"/>
              <a:gd name="connsiteY6" fmla="*/ 131805 h 345989"/>
              <a:gd name="connsiteX7" fmla="*/ 263611 w 930876"/>
              <a:gd name="connsiteY7" fmla="*/ 0 h 34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0876" h="345989">
                <a:moveTo>
                  <a:pt x="263611" y="0"/>
                </a:moveTo>
                <a:lnTo>
                  <a:pt x="0" y="148281"/>
                </a:lnTo>
                <a:lnTo>
                  <a:pt x="131806" y="271848"/>
                </a:lnTo>
                <a:lnTo>
                  <a:pt x="238898" y="321276"/>
                </a:lnTo>
                <a:lnTo>
                  <a:pt x="395417" y="345989"/>
                </a:lnTo>
                <a:lnTo>
                  <a:pt x="518984" y="329513"/>
                </a:lnTo>
                <a:lnTo>
                  <a:pt x="930876" y="131805"/>
                </a:lnTo>
                <a:lnTo>
                  <a:pt x="263611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2" name="Conector de seta reta 11"/>
          <p:cNvCxnSpPr/>
          <p:nvPr/>
        </p:nvCxnSpPr>
        <p:spPr>
          <a:xfrm flipV="1">
            <a:off x="4876795" y="4242491"/>
            <a:ext cx="543696" cy="560173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2382161" y="4641909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Prolongamento da Rampa 01</a:t>
            </a:r>
          </a:p>
        </p:txBody>
      </p:sp>
      <p:cxnSp>
        <p:nvCxnSpPr>
          <p:cNvPr id="14" name="Conector reto 13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cxnSp>
        <p:nvCxnSpPr>
          <p:cNvPr id="16" name="Conector de seta reta 15"/>
          <p:cNvCxnSpPr/>
          <p:nvPr/>
        </p:nvCxnSpPr>
        <p:spPr>
          <a:xfrm flipV="1">
            <a:off x="3534028" y="3801132"/>
            <a:ext cx="131810" cy="523734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1039394" y="4164110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Continuidade da atracação</a:t>
            </a:r>
          </a:p>
        </p:txBody>
      </p:sp>
      <p:cxnSp>
        <p:nvCxnSpPr>
          <p:cNvPr id="18" name="Conector de seta reta 17"/>
          <p:cNvCxnSpPr/>
          <p:nvPr/>
        </p:nvCxnSpPr>
        <p:spPr>
          <a:xfrm flipV="1">
            <a:off x="3534028" y="3801132"/>
            <a:ext cx="2017558" cy="523734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43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37638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 3"/>
          <p:cNvSpPr/>
          <p:nvPr/>
        </p:nvSpPr>
        <p:spPr>
          <a:xfrm>
            <a:off x="6318422" y="3764692"/>
            <a:ext cx="2075935" cy="321276"/>
          </a:xfrm>
          <a:custGeom>
            <a:avLst/>
            <a:gdLst>
              <a:gd name="connsiteX0" fmla="*/ 2075935 w 2075935"/>
              <a:gd name="connsiteY0" fmla="*/ 197708 h 321276"/>
              <a:gd name="connsiteX1" fmla="*/ 568410 w 2075935"/>
              <a:gd name="connsiteY1" fmla="*/ 0 h 321276"/>
              <a:gd name="connsiteX2" fmla="*/ 444843 w 2075935"/>
              <a:gd name="connsiteY2" fmla="*/ 16476 h 321276"/>
              <a:gd name="connsiteX3" fmla="*/ 329513 w 2075935"/>
              <a:gd name="connsiteY3" fmla="*/ 98854 h 321276"/>
              <a:gd name="connsiteX4" fmla="*/ 0 w 2075935"/>
              <a:gd name="connsiteY4" fmla="*/ 321276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935" h="321276">
                <a:moveTo>
                  <a:pt x="2075935" y="197708"/>
                </a:moveTo>
                <a:lnTo>
                  <a:pt x="568410" y="0"/>
                </a:lnTo>
                <a:lnTo>
                  <a:pt x="444843" y="16476"/>
                </a:lnTo>
                <a:lnTo>
                  <a:pt x="329513" y="98854"/>
                </a:lnTo>
                <a:lnTo>
                  <a:pt x="0" y="321276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5ª ETAPA</a:t>
            </a:r>
          </a:p>
        </p:txBody>
      </p:sp>
      <p:sp>
        <p:nvSpPr>
          <p:cNvPr id="10" name="Forma livre 9"/>
          <p:cNvSpPr/>
          <p:nvPr/>
        </p:nvSpPr>
        <p:spPr>
          <a:xfrm>
            <a:off x="5338119" y="3410465"/>
            <a:ext cx="609600" cy="205946"/>
          </a:xfrm>
          <a:custGeom>
            <a:avLst/>
            <a:gdLst>
              <a:gd name="connsiteX0" fmla="*/ 16475 w 576648"/>
              <a:gd name="connsiteY0" fmla="*/ 0 h 205946"/>
              <a:gd name="connsiteX1" fmla="*/ 0 w 576648"/>
              <a:gd name="connsiteY1" fmla="*/ 131805 h 205946"/>
              <a:gd name="connsiteX2" fmla="*/ 551935 w 576648"/>
              <a:gd name="connsiteY2" fmla="*/ 205946 h 205946"/>
              <a:gd name="connsiteX3" fmla="*/ 576648 w 576648"/>
              <a:gd name="connsiteY3" fmla="*/ 65903 h 205946"/>
              <a:gd name="connsiteX4" fmla="*/ 16475 w 576648"/>
              <a:gd name="connsiteY4" fmla="*/ 0 h 20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648" h="205946">
                <a:moveTo>
                  <a:pt x="16475" y="0"/>
                </a:moveTo>
                <a:lnTo>
                  <a:pt x="0" y="131805"/>
                </a:lnTo>
                <a:lnTo>
                  <a:pt x="551935" y="205946"/>
                </a:lnTo>
                <a:lnTo>
                  <a:pt x="576648" y="65903"/>
                </a:lnTo>
                <a:lnTo>
                  <a:pt x="1647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Forma livre 10"/>
          <p:cNvSpPr/>
          <p:nvPr/>
        </p:nvSpPr>
        <p:spPr>
          <a:xfrm>
            <a:off x="5420497" y="3970638"/>
            <a:ext cx="930876" cy="345989"/>
          </a:xfrm>
          <a:custGeom>
            <a:avLst/>
            <a:gdLst>
              <a:gd name="connsiteX0" fmla="*/ 263611 w 930876"/>
              <a:gd name="connsiteY0" fmla="*/ 0 h 345989"/>
              <a:gd name="connsiteX1" fmla="*/ 0 w 930876"/>
              <a:gd name="connsiteY1" fmla="*/ 148281 h 345989"/>
              <a:gd name="connsiteX2" fmla="*/ 131806 w 930876"/>
              <a:gd name="connsiteY2" fmla="*/ 271848 h 345989"/>
              <a:gd name="connsiteX3" fmla="*/ 238898 w 930876"/>
              <a:gd name="connsiteY3" fmla="*/ 321276 h 345989"/>
              <a:gd name="connsiteX4" fmla="*/ 395417 w 930876"/>
              <a:gd name="connsiteY4" fmla="*/ 345989 h 345989"/>
              <a:gd name="connsiteX5" fmla="*/ 518984 w 930876"/>
              <a:gd name="connsiteY5" fmla="*/ 329513 h 345989"/>
              <a:gd name="connsiteX6" fmla="*/ 930876 w 930876"/>
              <a:gd name="connsiteY6" fmla="*/ 131805 h 345989"/>
              <a:gd name="connsiteX7" fmla="*/ 263611 w 930876"/>
              <a:gd name="connsiteY7" fmla="*/ 0 h 34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0876" h="345989">
                <a:moveTo>
                  <a:pt x="263611" y="0"/>
                </a:moveTo>
                <a:lnTo>
                  <a:pt x="0" y="148281"/>
                </a:lnTo>
                <a:lnTo>
                  <a:pt x="131806" y="271848"/>
                </a:lnTo>
                <a:lnTo>
                  <a:pt x="238898" y="321276"/>
                </a:lnTo>
                <a:lnTo>
                  <a:pt x="395417" y="345989"/>
                </a:lnTo>
                <a:lnTo>
                  <a:pt x="518984" y="329513"/>
                </a:lnTo>
                <a:lnTo>
                  <a:pt x="930876" y="131805"/>
                </a:lnTo>
                <a:lnTo>
                  <a:pt x="26361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Forma livre 4"/>
          <p:cNvSpPr/>
          <p:nvPr/>
        </p:nvSpPr>
        <p:spPr>
          <a:xfrm>
            <a:off x="3418703" y="3558746"/>
            <a:ext cx="2290118" cy="774357"/>
          </a:xfrm>
          <a:custGeom>
            <a:avLst/>
            <a:gdLst>
              <a:gd name="connsiteX0" fmla="*/ 321275 w 2232454"/>
              <a:gd name="connsiteY0" fmla="*/ 313038 h 774357"/>
              <a:gd name="connsiteX1" fmla="*/ 0 w 2232454"/>
              <a:gd name="connsiteY1" fmla="*/ 502508 h 774357"/>
              <a:gd name="connsiteX2" fmla="*/ 189470 w 2232454"/>
              <a:gd name="connsiteY2" fmla="*/ 766119 h 774357"/>
              <a:gd name="connsiteX3" fmla="*/ 271848 w 2232454"/>
              <a:gd name="connsiteY3" fmla="*/ 774357 h 774357"/>
              <a:gd name="connsiteX4" fmla="*/ 362464 w 2232454"/>
              <a:gd name="connsiteY4" fmla="*/ 733168 h 774357"/>
              <a:gd name="connsiteX5" fmla="*/ 1136821 w 2232454"/>
              <a:gd name="connsiteY5" fmla="*/ 164757 h 774357"/>
              <a:gd name="connsiteX6" fmla="*/ 1655805 w 2232454"/>
              <a:gd name="connsiteY6" fmla="*/ 205946 h 774357"/>
              <a:gd name="connsiteX7" fmla="*/ 2018270 w 2232454"/>
              <a:gd name="connsiteY7" fmla="*/ 560173 h 774357"/>
              <a:gd name="connsiteX8" fmla="*/ 2232454 w 2232454"/>
              <a:gd name="connsiteY8" fmla="*/ 411892 h 774357"/>
              <a:gd name="connsiteX9" fmla="*/ 2018270 w 2232454"/>
              <a:gd name="connsiteY9" fmla="*/ 164757 h 774357"/>
              <a:gd name="connsiteX10" fmla="*/ 988540 w 2232454"/>
              <a:gd name="connsiteY10" fmla="*/ 0 h 774357"/>
              <a:gd name="connsiteX11" fmla="*/ 321275 w 2232454"/>
              <a:gd name="connsiteY11" fmla="*/ 313038 h 77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454" h="774357">
                <a:moveTo>
                  <a:pt x="321275" y="313038"/>
                </a:moveTo>
                <a:lnTo>
                  <a:pt x="0" y="502508"/>
                </a:lnTo>
                <a:lnTo>
                  <a:pt x="189470" y="766119"/>
                </a:lnTo>
                <a:lnTo>
                  <a:pt x="271848" y="774357"/>
                </a:lnTo>
                <a:lnTo>
                  <a:pt x="362464" y="733168"/>
                </a:lnTo>
                <a:lnTo>
                  <a:pt x="1136821" y="164757"/>
                </a:lnTo>
                <a:lnTo>
                  <a:pt x="1655805" y="205946"/>
                </a:lnTo>
                <a:lnTo>
                  <a:pt x="2018270" y="560173"/>
                </a:lnTo>
                <a:lnTo>
                  <a:pt x="2232454" y="411892"/>
                </a:lnTo>
                <a:lnTo>
                  <a:pt x="2018270" y="164757"/>
                </a:lnTo>
                <a:lnTo>
                  <a:pt x="988540" y="0"/>
                </a:lnTo>
                <a:lnTo>
                  <a:pt x="321275" y="313038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orma livre 11"/>
          <p:cNvSpPr/>
          <p:nvPr/>
        </p:nvSpPr>
        <p:spPr>
          <a:xfrm>
            <a:off x="6013623" y="4085968"/>
            <a:ext cx="304800" cy="181232"/>
          </a:xfrm>
          <a:custGeom>
            <a:avLst/>
            <a:gdLst>
              <a:gd name="connsiteX0" fmla="*/ 313037 w 313037"/>
              <a:gd name="connsiteY0" fmla="*/ 0 h 197708"/>
              <a:gd name="connsiteX1" fmla="*/ 0 w 313037"/>
              <a:gd name="connsiteY1" fmla="*/ 197708 h 19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037" h="197708">
                <a:moveTo>
                  <a:pt x="313037" y="0"/>
                </a:moveTo>
                <a:lnTo>
                  <a:pt x="0" y="197708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3" name="Conector de seta reta 12"/>
          <p:cNvCxnSpPr/>
          <p:nvPr/>
        </p:nvCxnSpPr>
        <p:spPr>
          <a:xfrm>
            <a:off x="3111217" y="3954162"/>
            <a:ext cx="592945" cy="131806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543697" y="3775561"/>
            <a:ext cx="3078087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 err="1"/>
              <a:t>Enrocamento</a:t>
            </a:r>
            <a:r>
              <a:rPr lang="pt-BR" sz="1400" dirty="0"/>
              <a:t>, alargamento e prolongamento da Rampa 02 e alargamento da via de acesso</a:t>
            </a:r>
          </a:p>
        </p:txBody>
      </p:sp>
      <p:cxnSp>
        <p:nvCxnSpPr>
          <p:cNvPr id="15" name="Conector reto 14"/>
          <p:cNvCxnSpPr/>
          <p:nvPr/>
        </p:nvCxnSpPr>
        <p:spPr>
          <a:xfrm>
            <a:off x="864973" y="1524001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/>
          <p:cNvSpPr txBox="1"/>
          <p:nvPr/>
        </p:nvSpPr>
        <p:spPr>
          <a:xfrm>
            <a:off x="1754660" y="1339335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cxnSp>
        <p:nvCxnSpPr>
          <p:cNvPr id="17" name="Conector reto 16"/>
          <p:cNvCxnSpPr/>
          <p:nvPr/>
        </p:nvCxnSpPr>
        <p:spPr>
          <a:xfrm>
            <a:off x="864973" y="1753977"/>
            <a:ext cx="799070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754660" y="1602783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Caminho Seguro 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2226664" y="4976853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Continuidade da atracação</a:t>
            </a:r>
          </a:p>
        </p:txBody>
      </p:sp>
      <p:cxnSp>
        <p:nvCxnSpPr>
          <p:cNvPr id="21" name="Conector de seta reta 20"/>
          <p:cNvCxnSpPr>
            <a:endCxn id="11" idx="3"/>
          </p:cNvCxnSpPr>
          <p:nvPr/>
        </p:nvCxnSpPr>
        <p:spPr>
          <a:xfrm flipV="1">
            <a:off x="4563762" y="4291914"/>
            <a:ext cx="1095633" cy="779903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ixaDeTexto 27"/>
          <p:cNvSpPr txBox="1"/>
          <p:nvPr/>
        </p:nvSpPr>
        <p:spPr>
          <a:xfrm>
            <a:off x="687620" y="2565571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Continuidade da atracação</a:t>
            </a:r>
          </a:p>
        </p:txBody>
      </p:sp>
      <p:cxnSp>
        <p:nvCxnSpPr>
          <p:cNvPr id="29" name="Conector de seta reta 28"/>
          <p:cNvCxnSpPr/>
          <p:nvPr/>
        </p:nvCxnSpPr>
        <p:spPr>
          <a:xfrm>
            <a:off x="2986927" y="2820032"/>
            <a:ext cx="893095" cy="879440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85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 3"/>
          <p:cNvSpPr/>
          <p:nvPr/>
        </p:nvSpPr>
        <p:spPr>
          <a:xfrm>
            <a:off x="6318422" y="3764692"/>
            <a:ext cx="2075935" cy="321276"/>
          </a:xfrm>
          <a:custGeom>
            <a:avLst/>
            <a:gdLst>
              <a:gd name="connsiteX0" fmla="*/ 2075935 w 2075935"/>
              <a:gd name="connsiteY0" fmla="*/ 197708 h 321276"/>
              <a:gd name="connsiteX1" fmla="*/ 568410 w 2075935"/>
              <a:gd name="connsiteY1" fmla="*/ 0 h 321276"/>
              <a:gd name="connsiteX2" fmla="*/ 444843 w 2075935"/>
              <a:gd name="connsiteY2" fmla="*/ 16476 h 321276"/>
              <a:gd name="connsiteX3" fmla="*/ 329513 w 2075935"/>
              <a:gd name="connsiteY3" fmla="*/ 98854 h 321276"/>
              <a:gd name="connsiteX4" fmla="*/ 0 w 2075935"/>
              <a:gd name="connsiteY4" fmla="*/ 321276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935" h="321276">
                <a:moveTo>
                  <a:pt x="2075935" y="197708"/>
                </a:moveTo>
                <a:lnTo>
                  <a:pt x="568410" y="0"/>
                </a:lnTo>
                <a:lnTo>
                  <a:pt x="444843" y="16476"/>
                </a:lnTo>
                <a:lnTo>
                  <a:pt x="329513" y="98854"/>
                </a:lnTo>
                <a:lnTo>
                  <a:pt x="0" y="321276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6ª ETAPA</a:t>
            </a:r>
          </a:p>
        </p:txBody>
      </p:sp>
      <p:sp>
        <p:nvSpPr>
          <p:cNvPr id="10" name="Forma livre 9"/>
          <p:cNvSpPr/>
          <p:nvPr/>
        </p:nvSpPr>
        <p:spPr>
          <a:xfrm>
            <a:off x="5338119" y="3410465"/>
            <a:ext cx="609600" cy="205946"/>
          </a:xfrm>
          <a:custGeom>
            <a:avLst/>
            <a:gdLst>
              <a:gd name="connsiteX0" fmla="*/ 16475 w 576648"/>
              <a:gd name="connsiteY0" fmla="*/ 0 h 205946"/>
              <a:gd name="connsiteX1" fmla="*/ 0 w 576648"/>
              <a:gd name="connsiteY1" fmla="*/ 131805 h 205946"/>
              <a:gd name="connsiteX2" fmla="*/ 551935 w 576648"/>
              <a:gd name="connsiteY2" fmla="*/ 205946 h 205946"/>
              <a:gd name="connsiteX3" fmla="*/ 576648 w 576648"/>
              <a:gd name="connsiteY3" fmla="*/ 65903 h 205946"/>
              <a:gd name="connsiteX4" fmla="*/ 16475 w 576648"/>
              <a:gd name="connsiteY4" fmla="*/ 0 h 20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648" h="205946">
                <a:moveTo>
                  <a:pt x="16475" y="0"/>
                </a:moveTo>
                <a:lnTo>
                  <a:pt x="0" y="131805"/>
                </a:lnTo>
                <a:lnTo>
                  <a:pt x="551935" y="205946"/>
                </a:lnTo>
                <a:lnTo>
                  <a:pt x="576648" y="65903"/>
                </a:lnTo>
                <a:lnTo>
                  <a:pt x="1647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Forma livre 10"/>
          <p:cNvSpPr/>
          <p:nvPr/>
        </p:nvSpPr>
        <p:spPr>
          <a:xfrm>
            <a:off x="5420497" y="3970638"/>
            <a:ext cx="930876" cy="345989"/>
          </a:xfrm>
          <a:custGeom>
            <a:avLst/>
            <a:gdLst>
              <a:gd name="connsiteX0" fmla="*/ 263611 w 930876"/>
              <a:gd name="connsiteY0" fmla="*/ 0 h 345989"/>
              <a:gd name="connsiteX1" fmla="*/ 0 w 930876"/>
              <a:gd name="connsiteY1" fmla="*/ 148281 h 345989"/>
              <a:gd name="connsiteX2" fmla="*/ 131806 w 930876"/>
              <a:gd name="connsiteY2" fmla="*/ 271848 h 345989"/>
              <a:gd name="connsiteX3" fmla="*/ 238898 w 930876"/>
              <a:gd name="connsiteY3" fmla="*/ 321276 h 345989"/>
              <a:gd name="connsiteX4" fmla="*/ 395417 w 930876"/>
              <a:gd name="connsiteY4" fmla="*/ 345989 h 345989"/>
              <a:gd name="connsiteX5" fmla="*/ 518984 w 930876"/>
              <a:gd name="connsiteY5" fmla="*/ 329513 h 345989"/>
              <a:gd name="connsiteX6" fmla="*/ 930876 w 930876"/>
              <a:gd name="connsiteY6" fmla="*/ 131805 h 345989"/>
              <a:gd name="connsiteX7" fmla="*/ 263611 w 930876"/>
              <a:gd name="connsiteY7" fmla="*/ 0 h 34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0876" h="345989">
                <a:moveTo>
                  <a:pt x="263611" y="0"/>
                </a:moveTo>
                <a:lnTo>
                  <a:pt x="0" y="148281"/>
                </a:lnTo>
                <a:lnTo>
                  <a:pt x="131806" y="271848"/>
                </a:lnTo>
                <a:lnTo>
                  <a:pt x="238898" y="321276"/>
                </a:lnTo>
                <a:lnTo>
                  <a:pt x="395417" y="345989"/>
                </a:lnTo>
                <a:lnTo>
                  <a:pt x="518984" y="329513"/>
                </a:lnTo>
                <a:lnTo>
                  <a:pt x="930876" y="131805"/>
                </a:lnTo>
                <a:lnTo>
                  <a:pt x="26361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Forma livre 4"/>
          <p:cNvSpPr/>
          <p:nvPr/>
        </p:nvSpPr>
        <p:spPr>
          <a:xfrm>
            <a:off x="3393988" y="3550508"/>
            <a:ext cx="2380736" cy="856735"/>
          </a:xfrm>
          <a:custGeom>
            <a:avLst/>
            <a:gdLst>
              <a:gd name="connsiteX0" fmla="*/ 321275 w 2232454"/>
              <a:gd name="connsiteY0" fmla="*/ 313038 h 774357"/>
              <a:gd name="connsiteX1" fmla="*/ 0 w 2232454"/>
              <a:gd name="connsiteY1" fmla="*/ 502508 h 774357"/>
              <a:gd name="connsiteX2" fmla="*/ 189470 w 2232454"/>
              <a:gd name="connsiteY2" fmla="*/ 766119 h 774357"/>
              <a:gd name="connsiteX3" fmla="*/ 271848 w 2232454"/>
              <a:gd name="connsiteY3" fmla="*/ 774357 h 774357"/>
              <a:gd name="connsiteX4" fmla="*/ 362464 w 2232454"/>
              <a:gd name="connsiteY4" fmla="*/ 733168 h 774357"/>
              <a:gd name="connsiteX5" fmla="*/ 1136821 w 2232454"/>
              <a:gd name="connsiteY5" fmla="*/ 164757 h 774357"/>
              <a:gd name="connsiteX6" fmla="*/ 1655805 w 2232454"/>
              <a:gd name="connsiteY6" fmla="*/ 205946 h 774357"/>
              <a:gd name="connsiteX7" fmla="*/ 2018270 w 2232454"/>
              <a:gd name="connsiteY7" fmla="*/ 560173 h 774357"/>
              <a:gd name="connsiteX8" fmla="*/ 2232454 w 2232454"/>
              <a:gd name="connsiteY8" fmla="*/ 411892 h 774357"/>
              <a:gd name="connsiteX9" fmla="*/ 2018270 w 2232454"/>
              <a:gd name="connsiteY9" fmla="*/ 164757 h 774357"/>
              <a:gd name="connsiteX10" fmla="*/ 988540 w 2232454"/>
              <a:gd name="connsiteY10" fmla="*/ 0 h 774357"/>
              <a:gd name="connsiteX11" fmla="*/ 321275 w 2232454"/>
              <a:gd name="connsiteY11" fmla="*/ 313038 h 77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454" h="774357">
                <a:moveTo>
                  <a:pt x="321275" y="313038"/>
                </a:moveTo>
                <a:lnTo>
                  <a:pt x="0" y="502508"/>
                </a:lnTo>
                <a:lnTo>
                  <a:pt x="189470" y="766119"/>
                </a:lnTo>
                <a:lnTo>
                  <a:pt x="271848" y="774357"/>
                </a:lnTo>
                <a:lnTo>
                  <a:pt x="362464" y="733168"/>
                </a:lnTo>
                <a:lnTo>
                  <a:pt x="1136821" y="164757"/>
                </a:lnTo>
                <a:lnTo>
                  <a:pt x="1655805" y="205946"/>
                </a:lnTo>
                <a:lnTo>
                  <a:pt x="2018270" y="560173"/>
                </a:lnTo>
                <a:lnTo>
                  <a:pt x="2232454" y="411892"/>
                </a:lnTo>
                <a:lnTo>
                  <a:pt x="2018270" y="164757"/>
                </a:lnTo>
                <a:lnTo>
                  <a:pt x="988540" y="0"/>
                </a:lnTo>
                <a:lnTo>
                  <a:pt x="321275" y="31303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orma livre 11"/>
          <p:cNvSpPr/>
          <p:nvPr/>
        </p:nvSpPr>
        <p:spPr>
          <a:xfrm>
            <a:off x="6013623" y="4085968"/>
            <a:ext cx="304800" cy="181232"/>
          </a:xfrm>
          <a:custGeom>
            <a:avLst/>
            <a:gdLst>
              <a:gd name="connsiteX0" fmla="*/ 313037 w 313037"/>
              <a:gd name="connsiteY0" fmla="*/ 0 h 197708"/>
              <a:gd name="connsiteX1" fmla="*/ 0 w 313037"/>
              <a:gd name="connsiteY1" fmla="*/ 197708 h 19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037" h="197708">
                <a:moveTo>
                  <a:pt x="313037" y="0"/>
                </a:moveTo>
                <a:lnTo>
                  <a:pt x="0" y="197708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Forma livre 12"/>
          <p:cNvSpPr/>
          <p:nvPr/>
        </p:nvSpPr>
        <p:spPr>
          <a:xfrm>
            <a:off x="3286897" y="3402227"/>
            <a:ext cx="2965622" cy="626076"/>
          </a:xfrm>
          <a:custGeom>
            <a:avLst/>
            <a:gdLst>
              <a:gd name="connsiteX0" fmla="*/ 148281 w 2965622"/>
              <a:gd name="connsiteY0" fmla="*/ 626076 h 626076"/>
              <a:gd name="connsiteX1" fmla="*/ 8238 w 2965622"/>
              <a:gd name="connsiteY1" fmla="*/ 387178 h 626076"/>
              <a:gd name="connsiteX2" fmla="*/ 0 w 2965622"/>
              <a:gd name="connsiteY2" fmla="*/ 337751 h 626076"/>
              <a:gd name="connsiteX3" fmla="*/ 49427 w 2965622"/>
              <a:gd name="connsiteY3" fmla="*/ 263611 h 626076"/>
              <a:gd name="connsiteX4" fmla="*/ 634314 w 2965622"/>
              <a:gd name="connsiteY4" fmla="*/ 0 h 626076"/>
              <a:gd name="connsiteX5" fmla="*/ 2018271 w 2965622"/>
              <a:gd name="connsiteY5" fmla="*/ 156519 h 626076"/>
              <a:gd name="connsiteX6" fmla="*/ 2248930 w 2965622"/>
              <a:gd name="connsiteY6" fmla="*/ 164757 h 626076"/>
              <a:gd name="connsiteX7" fmla="*/ 2644346 w 2965622"/>
              <a:gd name="connsiteY7" fmla="*/ 164757 h 626076"/>
              <a:gd name="connsiteX8" fmla="*/ 2965622 w 2965622"/>
              <a:gd name="connsiteY8" fmla="*/ 164757 h 626076"/>
              <a:gd name="connsiteX9" fmla="*/ 2734962 w 2965622"/>
              <a:gd name="connsiteY9" fmla="*/ 337751 h 626076"/>
              <a:gd name="connsiteX10" fmla="*/ 939114 w 2965622"/>
              <a:gd name="connsiteY10" fmla="*/ 123568 h 626076"/>
              <a:gd name="connsiteX11" fmla="*/ 148281 w 2965622"/>
              <a:gd name="connsiteY11" fmla="*/ 626076 h 62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65622" h="626076">
                <a:moveTo>
                  <a:pt x="148281" y="626076"/>
                </a:moveTo>
                <a:lnTo>
                  <a:pt x="8238" y="387178"/>
                </a:lnTo>
                <a:lnTo>
                  <a:pt x="0" y="337751"/>
                </a:lnTo>
                <a:lnTo>
                  <a:pt x="49427" y="263611"/>
                </a:lnTo>
                <a:lnTo>
                  <a:pt x="634314" y="0"/>
                </a:lnTo>
                <a:lnTo>
                  <a:pt x="2018271" y="156519"/>
                </a:lnTo>
                <a:lnTo>
                  <a:pt x="2248930" y="164757"/>
                </a:lnTo>
                <a:lnTo>
                  <a:pt x="2644346" y="164757"/>
                </a:lnTo>
                <a:lnTo>
                  <a:pt x="2965622" y="164757"/>
                </a:lnTo>
                <a:lnTo>
                  <a:pt x="2734962" y="337751"/>
                </a:lnTo>
                <a:lnTo>
                  <a:pt x="939114" y="123568"/>
                </a:lnTo>
                <a:lnTo>
                  <a:pt x="148281" y="62607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4" name="Conector de seta reta 13"/>
          <p:cNvCxnSpPr/>
          <p:nvPr/>
        </p:nvCxnSpPr>
        <p:spPr>
          <a:xfrm flipV="1">
            <a:off x="2672466" y="3954162"/>
            <a:ext cx="543696" cy="560173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550679" y="4362012"/>
            <a:ext cx="3078087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Ampliação da Rampa 02</a:t>
            </a:r>
          </a:p>
          <a:p>
            <a:r>
              <a:rPr lang="pt-BR" sz="1400" dirty="0"/>
              <a:t>e recuperação da via</a:t>
            </a:r>
          </a:p>
        </p:txBody>
      </p:sp>
      <p:cxnSp>
        <p:nvCxnSpPr>
          <p:cNvPr id="16" name="Conector reto 15"/>
          <p:cNvCxnSpPr/>
          <p:nvPr/>
        </p:nvCxnSpPr>
        <p:spPr>
          <a:xfrm>
            <a:off x="864973" y="1507525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1754660" y="1322859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cxnSp>
        <p:nvCxnSpPr>
          <p:cNvPr id="18" name="Conector reto 17"/>
          <p:cNvCxnSpPr/>
          <p:nvPr/>
        </p:nvCxnSpPr>
        <p:spPr>
          <a:xfrm>
            <a:off x="864973" y="1737501"/>
            <a:ext cx="799070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/>
          <p:cNvSpPr txBox="1"/>
          <p:nvPr/>
        </p:nvSpPr>
        <p:spPr>
          <a:xfrm>
            <a:off x="1754660" y="1586307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Caminho Seguro 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1614615" y="5031927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Continuidade da atracação</a:t>
            </a:r>
          </a:p>
        </p:txBody>
      </p:sp>
      <p:cxnSp>
        <p:nvCxnSpPr>
          <p:cNvPr id="21" name="Conector de seta reta 20"/>
          <p:cNvCxnSpPr/>
          <p:nvPr/>
        </p:nvCxnSpPr>
        <p:spPr>
          <a:xfrm flipV="1">
            <a:off x="3863130" y="4085968"/>
            <a:ext cx="1788027" cy="987170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/>
          <p:nvPr/>
        </p:nvCxnSpPr>
        <p:spPr>
          <a:xfrm flipV="1">
            <a:off x="3863130" y="4175333"/>
            <a:ext cx="55813" cy="897805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08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 3"/>
          <p:cNvSpPr/>
          <p:nvPr/>
        </p:nvSpPr>
        <p:spPr>
          <a:xfrm>
            <a:off x="6318422" y="3764692"/>
            <a:ext cx="2075935" cy="321276"/>
          </a:xfrm>
          <a:custGeom>
            <a:avLst/>
            <a:gdLst>
              <a:gd name="connsiteX0" fmla="*/ 2075935 w 2075935"/>
              <a:gd name="connsiteY0" fmla="*/ 197708 h 321276"/>
              <a:gd name="connsiteX1" fmla="*/ 568410 w 2075935"/>
              <a:gd name="connsiteY1" fmla="*/ 0 h 321276"/>
              <a:gd name="connsiteX2" fmla="*/ 444843 w 2075935"/>
              <a:gd name="connsiteY2" fmla="*/ 16476 h 321276"/>
              <a:gd name="connsiteX3" fmla="*/ 329513 w 2075935"/>
              <a:gd name="connsiteY3" fmla="*/ 98854 h 321276"/>
              <a:gd name="connsiteX4" fmla="*/ 0 w 2075935"/>
              <a:gd name="connsiteY4" fmla="*/ 321276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935" h="321276">
                <a:moveTo>
                  <a:pt x="2075935" y="197708"/>
                </a:moveTo>
                <a:lnTo>
                  <a:pt x="568410" y="0"/>
                </a:lnTo>
                <a:lnTo>
                  <a:pt x="444843" y="16476"/>
                </a:lnTo>
                <a:lnTo>
                  <a:pt x="329513" y="98854"/>
                </a:lnTo>
                <a:lnTo>
                  <a:pt x="0" y="321276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6ª ETAPA: Situação Final</a:t>
            </a:r>
          </a:p>
        </p:txBody>
      </p:sp>
      <p:sp>
        <p:nvSpPr>
          <p:cNvPr id="10" name="Forma livre 9"/>
          <p:cNvSpPr/>
          <p:nvPr/>
        </p:nvSpPr>
        <p:spPr>
          <a:xfrm>
            <a:off x="5338119" y="3410465"/>
            <a:ext cx="609600" cy="205946"/>
          </a:xfrm>
          <a:custGeom>
            <a:avLst/>
            <a:gdLst>
              <a:gd name="connsiteX0" fmla="*/ 16475 w 576648"/>
              <a:gd name="connsiteY0" fmla="*/ 0 h 205946"/>
              <a:gd name="connsiteX1" fmla="*/ 0 w 576648"/>
              <a:gd name="connsiteY1" fmla="*/ 131805 h 205946"/>
              <a:gd name="connsiteX2" fmla="*/ 551935 w 576648"/>
              <a:gd name="connsiteY2" fmla="*/ 205946 h 205946"/>
              <a:gd name="connsiteX3" fmla="*/ 576648 w 576648"/>
              <a:gd name="connsiteY3" fmla="*/ 65903 h 205946"/>
              <a:gd name="connsiteX4" fmla="*/ 16475 w 576648"/>
              <a:gd name="connsiteY4" fmla="*/ 0 h 20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648" h="205946">
                <a:moveTo>
                  <a:pt x="16475" y="0"/>
                </a:moveTo>
                <a:lnTo>
                  <a:pt x="0" y="131805"/>
                </a:lnTo>
                <a:lnTo>
                  <a:pt x="551935" y="205946"/>
                </a:lnTo>
                <a:lnTo>
                  <a:pt x="576648" y="65903"/>
                </a:lnTo>
                <a:lnTo>
                  <a:pt x="1647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Forma livre 10"/>
          <p:cNvSpPr/>
          <p:nvPr/>
        </p:nvSpPr>
        <p:spPr>
          <a:xfrm>
            <a:off x="5428735" y="3962400"/>
            <a:ext cx="930876" cy="345989"/>
          </a:xfrm>
          <a:custGeom>
            <a:avLst/>
            <a:gdLst>
              <a:gd name="connsiteX0" fmla="*/ 263611 w 930876"/>
              <a:gd name="connsiteY0" fmla="*/ 0 h 345989"/>
              <a:gd name="connsiteX1" fmla="*/ 0 w 930876"/>
              <a:gd name="connsiteY1" fmla="*/ 148281 h 345989"/>
              <a:gd name="connsiteX2" fmla="*/ 131806 w 930876"/>
              <a:gd name="connsiteY2" fmla="*/ 271848 h 345989"/>
              <a:gd name="connsiteX3" fmla="*/ 238898 w 930876"/>
              <a:gd name="connsiteY3" fmla="*/ 321276 h 345989"/>
              <a:gd name="connsiteX4" fmla="*/ 395417 w 930876"/>
              <a:gd name="connsiteY4" fmla="*/ 345989 h 345989"/>
              <a:gd name="connsiteX5" fmla="*/ 518984 w 930876"/>
              <a:gd name="connsiteY5" fmla="*/ 329513 h 345989"/>
              <a:gd name="connsiteX6" fmla="*/ 930876 w 930876"/>
              <a:gd name="connsiteY6" fmla="*/ 131805 h 345989"/>
              <a:gd name="connsiteX7" fmla="*/ 263611 w 930876"/>
              <a:gd name="connsiteY7" fmla="*/ 0 h 34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0876" h="345989">
                <a:moveTo>
                  <a:pt x="263611" y="0"/>
                </a:moveTo>
                <a:lnTo>
                  <a:pt x="0" y="148281"/>
                </a:lnTo>
                <a:lnTo>
                  <a:pt x="131806" y="271848"/>
                </a:lnTo>
                <a:lnTo>
                  <a:pt x="238898" y="321276"/>
                </a:lnTo>
                <a:lnTo>
                  <a:pt x="395417" y="345989"/>
                </a:lnTo>
                <a:lnTo>
                  <a:pt x="518984" y="329513"/>
                </a:lnTo>
                <a:lnTo>
                  <a:pt x="930876" y="131805"/>
                </a:lnTo>
                <a:lnTo>
                  <a:pt x="26361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Forma livre 4"/>
          <p:cNvSpPr/>
          <p:nvPr/>
        </p:nvSpPr>
        <p:spPr>
          <a:xfrm>
            <a:off x="3426941" y="3558746"/>
            <a:ext cx="2265404" cy="774357"/>
          </a:xfrm>
          <a:custGeom>
            <a:avLst/>
            <a:gdLst>
              <a:gd name="connsiteX0" fmla="*/ 321275 w 2232454"/>
              <a:gd name="connsiteY0" fmla="*/ 313038 h 774357"/>
              <a:gd name="connsiteX1" fmla="*/ 0 w 2232454"/>
              <a:gd name="connsiteY1" fmla="*/ 502508 h 774357"/>
              <a:gd name="connsiteX2" fmla="*/ 189470 w 2232454"/>
              <a:gd name="connsiteY2" fmla="*/ 766119 h 774357"/>
              <a:gd name="connsiteX3" fmla="*/ 271848 w 2232454"/>
              <a:gd name="connsiteY3" fmla="*/ 774357 h 774357"/>
              <a:gd name="connsiteX4" fmla="*/ 362464 w 2232454"/>
              <a:gd name="connsiteY4" fmla="*/ 733168 h 774357"/>
              <a:gd name="connsiteX5" fmla="*/ 1136821 w 2232454"/>
              <a:gd name="connsiteY5" fmla="*/ 164757 h 774357"/>
              <a:gd name="connsiteX6" fmla="*/ 1655805 w 2232454"/>
              <a:gd name="connsiteY6" fmla="*/ 205946 h 774357"/>
              <a:gd name="connsiteX7" fmla="*/ 2018270 w 2232454"/>
              <a:gd name="connsiteY7" fmla="*/ 560173 h 774357"/>
              <a:gd name="connsiteX8" fmla="*/ 2232454 w 2232454"/>
              <a:gd name="connsiteY8" fmla="*/ 411892 h 774357"/>
              <a:gd name="connsiteX9" fmla="*/ 2018270 w 2232454"/>
              <a:gd name="connsiteY9" fmla="*/ 164757 h 774357"/>
              <a:gd name="connsiteX10" fmla="*/ 988540 w 2232454"/>
              <a:gd name="connsiteY10" fmla="*/ 0 h 774357"/>
              <a:gd name="connsiteX11" fmla="*/ 321275 w 2232454"/>
              <a:gd name="connsiteY11" fmla="*/ 313038 h 77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454" h="774357">
                <a:moveTo>
                  <a:pt x="321275" y="313038"/>
                </a:moveTo>
                <a:lnTo>
                  <a:pt x="0" y="502508"/>
                </a:lnTo>
                <a:lnTo>
                  <a:pt x="189470" y="766119"/>
                </a:lnTo>
                <a:lnTo>
                  <a:pt x="271848" y="774357"/>
                </a:lnTo>
                <a:lnTo>
                  <a:pt x="362464" y="733168"/>
                </a:lnTo>
                <a:lnTo>
                  <a:pt x="1136821" y="164757"/>
                </a:lnTo>
                <a:lnTo>
                  <a:pt x="1655805" y="205946"/>
                </a:lnTo>
                <a:lnTo>
                  <a:pt x="2018270" y="560173"/>
                </a:lnTo>
                <a:lnTo>
                  <a:pt x="2232454" y="411892"/>
                </a:lnTo>
                <a:lnTo>
                  <a:pt x="2018270" y="164757"/>
                </a:lnTo>
                <a:lnTo>
                  <a:pt x="988540" y="0"/>
                </a:lnTo>
                <a:lnTo>
                  <a:pt x="321275" y="31303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orma livre 11"/>
          <p:cNvSpPr/>
          <p:nvPr/>
        </p:nvSpPr>
        <p:spPr>
          <a:xfrm>
            <a:off x="6013623" y="4085968"/>
            <a:ext cx="304800" cy="181232"/>
          </a:xfrm>
          <a:custGeom>
            <a:avLst/>
            <a:gdLst>
              <a:gd name="connsiteX0" fmla="*/ 313037 w 313037"/>
              <a:gd name="connsiteY0" fmla="*/ 0 h 197708"/>
              <a:gd name="connsiteX1" fmla="*/ 0 w 313037"/>
              <a:gd name="connsiteY1" fmla="*/ 197708 h 19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037" h="197708">
                <a:moveTo>
                  <a:pt x="313037" y="0"/>
                </a:moveTo>
                <a:lnTo>
                  <a:pt x="0" y="197708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Forma livre 12"/>
          <p:cNvSpPr/>
          <p:nvPr/>
        </p:nvSpPr>
        <p:spPr>
          <a:xfrm>
            <a:off x="3286897" y="3402226"/>
            <a:ext cx="2965622" cy="683741"/>
          </a:xfrm>
          <a:custGeom>
            <a:avLst/>
            <a:gdLst>
              <a:gd name="connsiteX0" fmla="*/ 148281 w 2965622"/>
              <a:gd name="connsiteY0" fmla="*/ 626076 h 626076"/>
              <a:gd name="connsiteX1" fmla="*/ 8238 w 2965622"/>
              <a:gd name="connsiteY1" fmla="*/ 387178 h 626076"/>
              <a:gd name="connsiteX2" fmla="*/ 0 w 2965622"/>
              <a:gd name="connsiteY2" fmla="*/ 337751 h 626076"/>
              <a:gd name="connsiteX3" fmla="*/ 49427 w 2965622"/>
              <a:gd name="connsiteY3" fmla="*/ 263611 h 626076"/>
              <a:gd name="connsiteX4" fmla="*/ 634314 w 2965622"/>
              <a:gd name="connsiteY4" fmla="*/ 0 h 626076"/>
              <a:gd name="connsiteX5" fmla="*/ 2018271 w 2965622"/>
              <a:gd name="connsiteY5" fmla="*/ 156519 h 626076"/>
              <a:gd name="connsiteX6" fmla="*/ 2248930 w 2965622"/>
              <a:gd name="connsiteY6" fmla="*/ 164757 h 626076"/>
              <a:gd name="connsiteX7" fmla="*/ 2644346 w 2965622"/>
              <a:gd name="connsiteY7" fmla="*/ 164757 h 626076"/>
              <a:gd name="connsiteX8" fmla="*/ 2965622 w 2965622"/>
              <a:gd name="connsiteY8" fmla="*/ 164757 h 626076"/>
              <a:gd name="connsiteX9" fmla="*/ 2734962 w 2965622"/>
              <a:gd name="connsiteY9" fmla="*/ 337751 h 626076"/>
              <a:gd name="connsiteX10" fmla="*/ 939114 w 2965622"/>
              <a:gd name="connsiteY10" fmla="*/ 123568 h 626076"/>
              <a:gd name="connsiteX11" fmla="*/ 148281 w 2965622"/>
              <a:gd name="connsiteY11" fmla="*/ 626076 h 62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65622" h="626076">
                <a:moveTo>
                  <a:pt x="148281" y="626076"/>
                </a:moveTo>
                <a:lnTo>
                  <a:pt x="8238" y="387178"/>
                </a:lnTo>
                <a:lnTo>
                  <a:pt x="0" y="337751"/>
                </a:lnTo>
                <a:lnTo>
                  <a:pt x="49427" y="263611"/>
                </a:lnTo>
                <a:lnTo>
                  <a:pt x="634314" y="0"/>
                </a:lnTo>
                <a:lnTo>
                  <a:pt x="2018271" y="156519"/>
                </a:lnTo>
                <a:lnTo>
                  <a:pt x="2248930" y="164757"/>
                </a:lnTo>
                <a:lnTo>
                  <a:pt x="2644346" y="164757"/>
                </a:lnTo>
                <a:lnTo>
                  <a:pt x="2965622" y="164757"/>
                </a:lnTo>
                <a:lnTo>
                  <a:pt x="2734962" y="337751"/>
                </a:lnTo>
                <a:lnTo>
                  <a:pt x="939114" y="123568"/>
                </a:lnTo>
                <a:lnTo>
                  <a:pt x="148281" y="62607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Forma livre 13"/>
          <p:cNvSpPr/>
          <p:nvPr/>
        </p:nvSpPr>
        <p:spPr>
          <a:xfrm>
            <a:off x="3987114" y="3352800"/>
            <a:ext cx="395416" cy="49427"/>
          </a:xfrm>
          <a:custGeom>
            <a:avLst/>
            <a:gdLst>
              <a:gd name="connsiteX0" fmla="*/ 395416 w 395416"/>
              <a:gd name="connsiteY0" fmla="*/ 49427 h 49427"/>
              <a:gd name="connsiteX1" fmla="*/ 32951 w 395416"/>
              <a:gd name="connsiteY1" fmla="*/ 8238 h 49427"/>
              <a:gd name="connsiteX2" fmla="*/ 32951 w 395416"/>
              <a:gd name="connsiteY2" fmla="*/ 8238 h 49427"/>
              <a:gd name="connsiteX3" fmla="*/ 0 w 395416"/>
              <a:gd name="connsiteY3" fmla="*/ 0 h 4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416" h="49427">
                <a:moveTo>
                  <a:pt x="395416" y="49427"/>
                </a:moveTo>
                <a:lnTo>
                  <a:pt x="32951" y="8238"/>
                </a:lnTo>
                <a:lnTo>
                  <a:pt x="32951" y="8238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Forma livre 14"/>
          <p:cNvSpPr/>
          <p:nvPr/>
        </p:nvSpPr>
        <p:spPr>
          <a:xfrm>
            <a:off x="3361038" y="3361036"/>
            <a:ext cx="621957" cy="321277"/>
          </a:xfrm>
          <a:custGeom>
            <a:avLst/>
            <a:gdLst>
              <a:gd name="connsiteX0" fmla="*/ 313037 w 313037"/>
              <a:gd name="connsiteY0" fmla="*/ 0 h 197708"/>
              <a:gd name="connsiteX1" fmla="*/ 0 w 313037"/>
              <a:gd name="connsiteY1" fmla="*/ 197708 h 19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037" h="197708">
                <a:moveTo>
                  <a:pt x="313037" y="0"/>
                </a:moveTo>
                <a:lnTo>
                  <a:pt x="0" y="197708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Forma livre 15"/>
          <p:cNvSpPr/>
          <p:nvPr/>
        </p:nvSpPr>
        <p:spPr>
          <a:xfrm>
            <a:off x="5478162" y="3690551"/>
            <a:ext cx="626076" cy="436606"/>
          </a:xfrm>
          <a:custGeom>
            <a:avLst/>
            <a:gdLst>
              <a:gd name="connsiteX0" fmla="*/ 16476 w 626076"/>
              <a:gd name="connsiteY0" fmla="*/ 0 h 436606"/>
              <a:gd name="connsiteX1" fmla="*/ 0 w 626076"/>
              <a:gd name="connsiteY1" fmla="*/ 304800 h 436606"/>
              <a:gd name="connsiteX2" fmla="*/ 337752 w 626076"/>
              <a:gd name="connsiteY2" fmla="*/ 436606 h 436606"/>
              <a:gd name="connsiteX3" fmla="*/ 626076 w 626076"/>
              <a:gd name="connsiteY3" fmla="*/ 148281 h 436606"/>
              <a:gd name="connsiteX4" fmla="*/ 16476 w 626076"/>
              <a:gd name="connsiteY4" fmla="*/ 0 h 436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076" h="436606">
                <a:moveTo>
                  <a:pt x="16476" y="0"/>
                </a:moveTo>
                <a:lnTo>
                  <a:pt x="0" y="304800"/>
                </a:lnTo>
                <a:lnTo>
                  <a:pt x="337752" y="436606"/>
                </a:lnTo>
                <a:lnTo>
                  <a:pt x="626076" y="148281"/>
                </a:lnTo>
                <a:lnTo>
                  <a:pt x="1647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7" name="Conector reto 16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cxnSp>
        <p:nvCxnSpPr>
          <p:cNvPr id="19" name="Conector reto 18"/>
          <p:cNvCxnSpPr/>
          <p:nvPr/>
        </p:nvCxnSpPr>
        <p:spPr>
          <a:xfrm>
            <a:off x="864973" y="1721025"/>
            <a:ext cx="799070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/>
          <p:cNvSpPr txBox="1"/>
          <p:nvPr/>
        </p:nvSpPr>
        <p:spPr>
          <a:xfrm>
            <a:off x="1754660" y="1569831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Caminho Seguro </a:t>
            </a:r>
          </a:p>
        </p:txBody>
      </p:sp>
    </p:spTree>
    <p:extLst>
      <p:ext uri="{BB962C8B-B14F-4D97-AF65-F5344CB8AC3E}">
        <p14:creationId xmlns:p14="http://schemas.microsoft.com/office/powerpoint/2010/main" val="416509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7ª </a:t>
            </a:r>
            <a:r>
              <a:rPr lang="pt-BR" b="1" dirty="0"/>
              <a:t>ETAPA: </a:t>
            </a:r>
            <a:r>
              <a:rPr lang="pt-BR" b="1" dirty="0" smtClean="0"/>
              <a:t>Retirada estrutura off-</a:t>
            </a:r>
            <a:r>
              <a:rPr lang="pt-BR" b="1" dirty="0" err="1" smtClean="0"/>
              <a:t>shore</a:t>
            </a:r>
            <a:endParaRPr lang="pt-BR" b="1" dirty="0"/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24" name="Forma livre 23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Forma livre 24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Forma livre 25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Forma livre 26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Forma livre 27"/>
          <p:cNvSpPr/>
          <p:nvPr/>
        </p:nvSpPr>
        <p:spPr>
          <a:xfrm>
            <a:off x="6318422" y="3764692"/>
            <a:ext cx="2075935" cy="321276"/>
          </a:xfrm>
          <a:custGeom>
            <a:avLst/>
            <a:gdLst>
              <a:gd name="connsiteX0" fmla="*/ 2075935 w 2075935"/>
              <a:gd name="connsiteY0" fmla="*/ 197708 h 321276"/>
              <a:gd name="connsiteX1" fmla="*/ 568410 w 2075935"/>
              <a:gd name="connsiteY1" fmla="*/ 0 h 321276"/>
              <a:gd name="connsiteX2" fmla="*/ 444843 w 2075935"/>
              <a:gd name="connsiteY2" fmla="*/ 16476 h 321276"/>
              <a:gd name="connsiteX3" fmla="*/ 329513 w 2075935"/>
              <a:gd name="connsiteY3" fmla="*/ 98854 h 321276"/>
              <a:gd name="connsiteX4" fmla="*/ 0 w 2075935"/>
              <a:gd name="connsiteY4" fmla="*/ 321276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935" h="321276">
                <a:moveTo>
                  <a:pt x="2075935" y="197708"/>
                </a:moveTo>
                <a:lnTo>
                  <a:pt x="568410" y="0"/>
                </a:lnTo>
                <a:lnTo>
                  <a:pt x="444843" y="16476"/>
                </a:lnTo>
                <a:lnTo>
                  <a:pt x="329513" y="98854"/>
                </a:lnTo>
                <a:lnTo>
                  <a:pt x="0" y="321276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Forma livre 29"/>
          <p:cNvSpPr/>
          <p:nvPr/>
        </p:nvSpPr>
        <p:spPr>
          <a:xfrm>
            <a:off x="5338119" y="3410465"/>
            <a:ext cx="609600" cy="205946"/>
          </a:xfrm>
          <a:custGeom>
            <a:avLst/>
            <a:gdLst>
              <a:gd name="connsiteX0" fmla="*/ 16475 w 576648"/>
              <a:gd name="connsiteY0" fmla="*/ 0 h 205946"/>
              <a:gd name="connsiteX1" fmla="*/ 0 w 576648"/>
              <a:gd name="connsiteY1" fmla="*/ 131805 h 205946"/>
              <a:gd name="connsiteX2" fmla="*/ 551935 w 576648"/>
              <a:gd name="connsiteY2" fmla="*/ 205946 h 205946"/>
              <a:gd name="connsiteX3" fmla="*/ 576648 w 576648"/>
              <a:gd name="connsiteY3" fmla="*/ 65903 h 205946"/>
              <a:gd name="connsiteX4" fmla="*/ 16475 w 576648"/>
              <a:gd name="connsiteY4" fmla="*/ 0 h 20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648" h="205946">
                <a:moveTo>
                  <a:pt x="16475" y="0"/>
                </a:moveTo>
                <a:lnTo>
                  <a:pt x="0" y="131805"/>
                </a:lnTo>
                <a:lnTo>
                  <a:pt x="551935" y="205946"/>
                </a:lnTo>
                <a:lnTo>
                  <a:pt x="576648" y="65903"/>
                </a:lnTo>
                <a:lnTo>
                  <a:pt x="1647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Forma livre 30"/>
          <p:cNvSpPr/>
          <p:nvPr/>
        </p:nvSpPr>
        <p:spPr>
          <a:xfrm>
            <a:off x="5428735" y="3962400"/>
            <a:ext cx="930876" cy="345989"/>
          </a:xfrm>
          <a:custGeom>
            <a:avLst/>
            <a:gdLst>
              <a:gd name="connsiteX0" fmla="*/ 263611 w 930876"/>
              <a:gd name="connsiteY0" fmla="*/ 0 h 345989"/>
              <a:gd name="connsiteX1" fmla="*/ 0 w 930876"/>
              <a:gd name="connsiteY1" fmla="*/ 148281 h 345989"/>
              <a:gd name="connsiteX2" fmla="*/ 131806 w 930876"/>
              <a:gd name="connsiteY2" fmla="*/ 271848 h 345989"/>
              <a:gd name="connsiteX3" fmla="*/ 238898 w 930876"/>
              <a:gd name="connsiteY3" fmla="*/ 321276 h 345989"/>
              <a:gd name="connsiteX4" fmla="*/ 395417 w 930876"/>
              <a:gd name="connsiteY4" fmla="*/ 345989 h 345989"/>
              <a:gd name="connsiteX5" fmla="*/ 518984 w 930876"/>
              <a:gd name="connsiteY5" fmla="*/ 329513 h 345989"/>
              <a:gd name="connsiteX6" fmla="*/ 930876 w 930876"/>
              <a:gd name="connsiteY6" fmla="*/ 131805 h 345989"/>
              <a:gd name="connsiteX7" fmla="*/ 263611 w 930876"/>
              <a:gd name="connsiteY7" fmla="*/ 0 h 34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0876" h="345989">
                <a:moveTo>
                  <a:pt x="263611" y="0"/>
                </a:moveTo>
                <a:lnTo>
                  <a:pt x="0" y="148281"/>
                </a:lnTo>
                <a:lnTo>
                  <a:pt x="131806" y="271848"/>
                </a:lnTo>
                <a:lnTo>
                  <a:pt x="238898" y="321276"/>
                </a:lnTo>
                <a:lnTo>
                  <a:pt x="395417" y="345989"/>
                </a:lnTo>
                <a:lnTo>
                  <a:pt x="518984" y="329513"/>
                </a:lnTo>
                <a:lnTo>
                  <a:pt x="930876" y="131805"/>
                </a:lnTo>
                <a:lnTo>
                  <a:pt x="26361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Forma livre 31"/>
          <p:cNvSpPr/>
          <p:nvPr/>
        </p:nvSpPr>
        <p:spPr>
          <a:xfrm>
            <a:off x="3426941" y="3558746"/>
            <a:ext cx="2265404" cy="774357"/>
          </a:xfrm>
          <a:custGeom>
            <a:avLst/>
            <a:gdLst>
              <a:gd name="connsiteX0" fmla="*/ 321275 w 2232454"/>
              <a:gd name="connsiteY0" fmla="*/ 313038 h 774357"/>
              <a:gd name="connsiteX1" fmla="*/ 0 w 2232454"/>
              <a:gd name="connsiteY1" fmla="*/ 502508 h 774357"/>
              <a:gd name="connsiteX2" fmla="*/ 189470 w 2232454"/>
              <a:gd name="connsiteY2" fmla="*/ 766119 h 774357"/>
              <a:gd name="connsiteX3" fmla="*/ 271848 w 2232454"/>
              <a:gd name="connsiteY3" fmla="*/ 774357 h 774357"/>
              <a:gd name="connsiteX4" fmla="*/ 362464 w 2232454"/>
              <a:gd name="connsiteY4" fmla="*/ 733168 h 774357"/>
              <a:gd name="connsiteX5" fmla="*/ 1136821 w 2232454"/>
              <a:gd name="connsiteY5" fmla="*/ 164757 h 774357"/>
              <a:gd name="connsiteX6" fmla="*/ 1655805 w 2232454"/>
              <a:gd name="connsiteY6" fmla="*/ 205946 h 774357"/>
              <a:gd name="connsiteX7" fmla="*/ 2018270 w 2232454"/>
              <a:gd name="connsiteY7" fmla="*/ 560173 h 774357"/>
              <a:gd name="connsiteX8" fmla="*/ 2232454 w 2232454"/>
              <a:gd name="connsiteY8" fmla="*/ 411892 h 774357"/>
              <a:gd name="connsiteX9" fmla="*/ 2018270 w 2232454"/>
              <a:gd name="connsiteY9" fmla="*/ 164757 h 774357"/>
              <a:gd name="connsiteX10" fmla="*/ 988540 w 2232454"/>
              <a:gd name="connsiteY10" fmla="*/ 0 h 774357"/>
              <a:gd name="connsiteX11" fmla="*/ 321275 w 2232454"/>
              <a:gd name="connsiteY11" fmla="*/ 313038 h 77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454" h="774357">
                <a:moveTo>
                  <a:pt x="321275" y="313038"/>
                </a:moveTo>
                <a:lnTo>
                  <a:pt x="0" y="502508"/>
                </a:lnTo>
                <a:lnTo>
                  <a:pt x="189470" y="766119"/>
                </a:lnTo>
                <a:lnTo>
                  <a:pt x="271848" y="774357"/>
                </a:lnTo>
                <a:lnTo>
                  <a:pt x="362464" y="733168"/>
                </a:lnTo>
                <a:lnTo>
                  <a:pt x="1136821" y="164757"/>
                </a:lnTo>
                <a:lnTo>
                  <a:pt x="1655805" y="205946"/>
                </a:lnTo>
                <a:lnTo>
                  <a:pt x="2018270" y="560173"/>
                </a:lnTo>
                <a:lnTo>
                  <a:pt x="2232454" y="411892"/>
                </a:lnTo>
                <a:lnTo>
                  <a:pt x="2018270" y="164757"/>
                </a:lnTo>
                <a:lnTo>
                  <a:pt x="988540" y="0"/>
                </a:lnTo>
                <a:lnTo>
                  <a:pt x="321275" y="31303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3" name="Forma livre 32"/>
          <p:cNvSpPr/>
          <p:nvPr/>
        </p:nvSpPr>
        <p:spPr>
          <a:xfrm>
            <a:off x="6013623" y="4085968"/>
            <a:ext cx="304800" cy="181232"/>
          </a:xfrm>
          <a:custGeom>
            <a:avLst/>
            <a:gdLst>
              <a:gd name="connsiteX0" fmla="*/ 313037 w 313037"/>
              <a:gd name="connsiteY0" fmla="*/ 0 h 197708"/>
              <a:gd name="connsiteX1" fmla="*/ 0 w 313037"/>
              <a:gd name="connsiteY1" fmla="*/ 197708 h 19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037" h="197708">
                <a:moveTo>
                  <a:pt x="313037" y="0"/>
                </a:moveTo>
                <a:lnTo>
                  <a:pt x="0" y="197708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Forma livre 33"/>
          <p:cNvSpPr/>
          <p:nvPr/>
        </p:nvSpPr>
        <p:spPr>
          <a:xfrm>
            <a:off x="3286897" y="3402226"/>
            <a:ext cx="2965622" cy="683741"/>
          </a:xfrm>
          <a:custGeom>
            <a:avLst/>
            <a:gdLst>
              <a:gd name="connsiteX0" fmla="*/ 148281 w 2965622"/>
              <a:gd name="connsiteY0" fmla="*/ 626076 h 626076"/>
              <a:gd name="connsiteX1" fmla="*/ 8238 w 2965622"/>
              <a:gd name="connsiteY1" fmla="*/ 387178 h 626076"/>
              <a:gd name="connsiteX2" fmla="*/ 0 w 2965622"/>
              <a:gd name="connsiteY2" fmla="*/ 337751 h 626076"/>
              <a:gd name="connsiteX3" fmla="*/ 49427 w 2965622"/>
              <a:gd name="connsiteY3" fmla="*/ 263611 h 626076"/>
              <a:gd name="connsiteX4" fmla="*/ 634314 w 2965622"/>
              <a:gd name="connsiteY4" fmla="*/ 0 h 626076"/>
              <a:gd name="connsiteX5" fmla="*/ 2018271 w 2965622"/>
              <a:gd name="connsiteY5" fmla="*/ 156519 h 626076"/>
              <a:gd name="connsiteX6" fmla="*/ 2248930 w 2965622"/>
              <a:gd name="connsiteY6" fmla="*/ 164757 h 626076"/>
              <a:gd name="connsiteX7" fmla="*/ 2644346 w 2965622"/>
              <a:gd name="connsiteY7" fmla="*/ 164757 h 626076"/>
              <a:gd name="connsiteX8" fmla="*/ 2965622 w 2965622"/>
              <a:gd name="connsiteY8" fmla="*/ 164757 h 626076"/>
              <a:gd name="connsiteX9" fmla="*/ 2734962 w 2965622"/>
              <a:gd name="connsiteY9" fmla="*/ 337751 h 626076"/>
              <a:gd name="connsiteX10" fmla="*/ 939114 w 2965622"/>
              <a:gd name="connsiteY10" fmla="*/ 123568 h 626076"/>
              <a:gd name="connsiteX11" fmla="*/ 148281 w 2965622"/>
              <a:gd name="connsiteY11" fmla="*/ 626076 h 62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65622" h="626076">
                <a:moveTo>
                  <a:pt x="148281" y="626076"/>
                </a:moveTo>
                <a:lnTo>
                  <a:pt x="8238" y="387178"/>
                </a:lnTo>
                <a:lnTo>
                  <a:pt x="0" y="337751"/>
                </a:lnTo>
                <a:lnTo>
                  <a:pt x="49427" y="263611"/>
                </a:lnTo>
                <a:lnTo>
                  <a:pt x="634314" y="0"/>
                </a:lnTo>
                <a:lnTo>
                  <a:pt x="2018271" y="156519"/>
                </a:lnTo>
                <a:lnTo>
                  <a:pt x="2248930" y="164757"/>
                </a:lnTo>
                <a:lnTo>
                  <a:pt x="2644346" y="164757"/>
                </a:lnTo>
                <a:lnTo>
                  <a:pt x="2965622" y="164757"/>
                </a:lnTo>
                <a:lnTo>
                  <a:pt x="2734962" y="337751"/>
                </a:lnTo>
                <a:lnTo>
                  <a:pt x="939114" y="123568"/>
                </a:lnTo>
                <a:lnTo>
                  <a:pt x="148281" y="62607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Forma livre 34"/>
          <p:cNvSpPr/>
          <p:nvPr/>
        </p:nvSpPr>
        <p:spPr>
          <a:xfrm>
            <a:off x="3987114" y="3352800"/>
            <a:ext cx="395416" cy="49427"/>
          </a:xfrm>
          <a:custGeom>
            <a:avLst/>
            <a:gdLst>
              <a:gd name="connsiteX0" fmla="*/ 395416 w 395416"/>
              <a:gd name="connsiteY0" fmla="*/ 49427 h 49427"/>
              <a:gd name="connsiteX1" fmla="*/ 32951 w 395416"/>
              <a:gd name="connsiteY1" fmla="*/ 8238 h 49427"/>
              <a:gd name="connsiteX2" fmla="*/ 32951 w 395416"/>
              <a:gd name="connsiteY2" fmla="*/ 8238 h 49427"/>
              <a:gd name="connsiteX3" fmla="*/ 0 w 395416"/>
              <a:gd name="connsiteY3" fmla="*/ 0 h 4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416" h="49427">
                <a:moveTo>
                  <a:pt x="395416" y="49427"/>
                </a:moveTo>
                <a:lnTo>
                  <a:pt x="32951" y="8238"/>
                </a:lnTo>
                <a:lnTo>
                  <a:pt x="32951" y="8238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Forma livre 35"/>
          <p:cNvSpPr/>
          <p:nvPr/>
        </p:nvSpPr>
        <p:spPr>
          <a:xfrm>
            <a:off x="3361038" y="3361036"/>
            <a:ext cx="621957" cy="321277"/>
          </a:xfrm>
          <a:custGeom>
            <a:avLst/>
            <a:gdLst>
              <a:gd name="connsiteX0" fmla="*/ 313037 w 313037"/>
              <a:gd name="connsiteY0" fmla="*/ 0 h 197708"/>
              <a:gd name="connsiteX1" fmla="*/ 0 w 313037"/>
              <a:gd name="connsiteY1" fmla="*/ 197708 h 19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037" h="197708">
                <a:moveTo>
                  <a:pt x="313037" y="0"/>
                </a:moveTo>
                <a:lnTo>
                  <a:pt x="0" y="197708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Forma livre 36"/>
          <p:cNvSpPr/>
          <p:nvPr/>
        </p:nvSpPr>
        <p:spPr>
          <a:xfrm>
            <a:off x="5478162" y="3690551"/>
            <a:ext cx="626076" cy="436606"/>
          </a:xfrm>
          <a:custGeom>
            <a:avLst/>
            <a:gdLst>
              <a:gd name="connsiteX0" fmla="*/ 16476 w 626076"/>
              <a:gd name="connsiteY0" fmla="*/ 0 h 436606"/>
              <a:gd name="connsiteX1" fmla="*/ 0 w 626076"/>
              <a:gd name="connsiteY1" fmla="*/ 304800 h 436606"/>
              <a:gd name="connsiteX2" fmla="*/ 337752 w 626076"/>
              <a:gd name="connsiteY2" fmla="*/ 436606 h 436606"/>
              <a:gd name="connsiteX3" fmla="*/ 626076 w 626076"/>
              <a:gd name="connsiteY3" fmla="*/ 148281 h 436606"/>
              <a:gd name="connsiteX4" fmla="*/ 16476 w 626076"/>
              <a:gd name="connsiteY4" fmla="*/ 0 h 436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076" h="436606">
                <a:moveTo>
                  <a:pt x="16476" y="0"/>
                </a:moveTo>
                <a:lnTo>
                  <a:pt x="0" y="304800"/>
                </a:lnTo>
                <a:lnTo>
                  <a:pt x="337752" y="436606"/>
                </a:lnTo>
                <a:lnTo>
                  <a:pt x="626076" y="148281"/>
                </a:lnTo>
                <a:lnTo>
                  <a:pt x="1647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8" name="Conector reto 37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ixaDeTexto 38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cxnSp>
        <p:nvCxnSpPr>
          <p:cNvPr id="40" name="Conector reto 39"/>
          <p:cNvCxnSpPr/>
          <p:nvPr/>
        </p:nvCxnSpPr>
        <p:spPr>
          <a:xfrm>
            <a:off x="864973" y="1721025"/>
            <a:ext cx="799070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aixaDeTexto 40"/>
          <p:cNvSpPr txBox="1"/>
          <p:nvPr/>
        </p:nvSpPr>
        <p:spPr>
          <a:xfrm>
            <a:off x="1754660" y="1569831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Caminho Seguro </a:t>
            </a:r>
          </a:p>
        </p:txBody>
      </p:sp>
      <p:sp>
        <p:nvSpPr>
          <p:cNvPr id="21" name="Forma livre 20"/>
          <p:cNvSpPr/>
          <p:nvPr/>
        </p:nvSpPr>
        <p:spPr>
          <a:xfrm>
            <a:off x="354227" y="2084174"/>
            <a:ext cx="2833816" cy="2224216"/>
          </a:xfrm>
          <a:custGeom>
            <a:avLst/>
            <a:gdLst>
              <a:gd name="connsiteX0" fmla="*/ 2718486 w 2718486"/>
              <a:gd name="connsiteY0" fmla="*/ 691978 h 2479589"/>
              <a:gd name="connsiteX1" fmla="*/ 2702011 w 2718486"/>
              <a:gd name="connsiteY1" fmla="*/ 1581665 h 2479589"/>
              <a:gd name="connsiteX2" fmla="*/ 0 w 2718486"/>
              <a:gd name="connsiteY2" fmla="*/ 2479589 h 2479589"/>
              <a:gd name="connsiteX3" fmla="*/ 0 w 2718486"/>
              <a:gd name="connsiteY3" fmla="*/ 0 h 2479589"/>
              <a:gd name="connsiteX4" fmla="*/ 2718486 w 2718486"/>
              <a:gd name="connsiteY4" fmla="*/ 691978 h 247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8486" h="2479589">
                <a:moveTo>
                  <a:pt x="2718486" y="691978"/>
                </a:moveTo>
                <a:lnTo>
                  <a:pt x="2702011" y="1581665"/>
                </a:lnTo>
                <a:lnTo>
                  <a:pt x="0" y="2479589"/>
                </a:lnTo>
                <a:lnTo>
                  <a:pt x="0" y="0"/>
                </a:lnTo>
                <a:lnTo>
                  <a:pt x="2718486" y="691978"/>
                </a:lnTo>
                <a:close/>
              </a:path>
            </a:pathLst>
          </a:custGeom>
          <a:solidFill>
            <a:srgbClr val="A89E8F"/>
          </a:solidFill>
          <a:ln>
            <a:solidFill>
              <a:srgbClr val="A59E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751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l="456" t="1113" r="1000" b="903"/>
          <a:stretch/>
        </p:blipFill>
        <p:spPr>
          <a:xfrm>
            <a:off x="189230" y="1457358"/>
            <a:ext cx="5807676" cy="3863619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296562" y="30479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COMPARTATIVO PÓS-REFORMA: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730AF199-AA81-49E9-A0FD-9AAF3C6395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094" y="1457358"/>
            <a:ext cx="5799676" cy="386362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02973" y="1088026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Antes</a:t>
            </a:r>
            <a:endParaRPr lang="pt-BR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6203094" y="1088026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Depois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8020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96562" y="30479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COMPARTATIVO PÓS-REFORMA: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97" y="1457358"/>
            <a:ext cx="5692346" cy="3794898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B2C41557-CAAD-418D-AB93-A906BB7330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49" y="1457358"/>
            <a:ext cx="5692346" cy="3794897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68877" y="1088026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Antes</a:t>
            </a:r>
            <a:endParaRPr lang="pt-BR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6268998" y="1088026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Depois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6649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99" y="1457358"/>
            <a:ext cx="5752068" cy="3834712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296562" y="30479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COMPARTATIVO PÓS-REFORMA: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2FD50A86-A843-47A0-A0CE-3F25A7D209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935" y="1457358"/>
            <a:ext cx="5752068" cy="383471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02973" y="1088026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Antes</a:t>
            </a:r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6203094" y="1088026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Depois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36758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5" name="Forma livre 4"/>
          <p:cNvSpPr/>
          <p:nvPr/>
        </p:nvSpPr>
        <p:spPr>
          <a:xfrm>
            <a:off x="6474941" y="3657600"/>
            <a:ext cx="1894702" cy="222422"/>
          </a:xfrm>
          <a:custGeom>
            <a:avLst/>
            <a:gdLst>
              <a:gd name="connsiteX0" fmla="*/ 1894702 w 1894702"/>
              <a:gd name="connsiteY0" fmla="*/ 222422 h 222422"/>
              <a:gd name="connsiteX1" fmla="*/ 0 w 1894702"/>
              <a:gd name="connsiteY1" fmla="*/ 0 h 22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4702" h="222422">
                <a:moveTo>
                  <a:pt x="1894702" y="222422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ITENS A DEMOLIR</a:t>
            </a:r>
            <a:endParaRPr lang="pt-BR" b="1" dirty="0"/>
          </a:p>
        </p:txBody>
      </p:sp>
      <p:cxnSp>
        <p:nvCxnSpPr>
          <p:cNvPr id="8" name="Conector reto 7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/>
          <p:cNvSpPr txBox="1"/>
          <p:nvPr/>
        </p:nvSpPr>
        <p:spPr>
          <a:xfrm>
            <a:off x="1754660" y="1306383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/>
              <a:t>Passarela metálica com piso </a:t>
            </a:r>
            <a:endParaRPr lang="pt-BR" sz="1600" dirty="0"/>
          </a:p>
        </p:txBody>
      </p:sp>
      <p:cxnSp>
        <p:nvCxnSpPr>
          <p:cNvPr id="13" name="Conector reto 12"/>
          <p:cNvCxnSpPr/>
          <p:nvPr/>
        </p:nvCxnSpPr>
        <p:spPr>
          <a:xfrm>
            <a:off x="864973" y="1711185"/>
            <a:ext cx="7990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1754660" y="1526519"/>
            <a:ext cx="5420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/>
              <a:t>Passeio em concreto do acesso ao flutuante (Controlada)</a:t>
            </a:r>
            <a:endParaRPr lang="pt-BR" sz="1600" dirty="0"/>
          </a:p>
        </p:txBody>
      </p:sp>
      <p:cxnSp>
        <p:nvCxnSpPr>
          <p:cNvPr id="15" name="Conector reto 14"/>
          <p:cNvCxnSpPr/>
          <p:nvPr/>
        </p:nvCxnSpPr>
        <p:spPr>
          <a:xfrm>
            <a:off x="856506" y="1931320"/>
            <a:ext cx="79907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/>
          <p:cNvSpPr txBox="1"/>
          <p:nvPr/>
        </p:nvSpPr>
        <p:spPr>
          <a:xfrm>
            <a:off x="1746193" y="1746654"/>
            <a:ext cx="6218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/>
              <a:t>Rampa para pedestre ao lado do acesso </a:t>
            </a:r>
            <a:r>
              <a:rPr lang="pt-BR" sz="1600" dirty="0"/>
              <a:t>ao flutuante (Controlada)</a:t>
            </a:r>
            <a:endParaRPr lang="pt-BR" sz="1600" dirty="0"/>
          </a:p>
        </p:txBody>
      </p:sp>
      <p:cxnSp>
        <p:nvCxnSpPr>
          <p:cNvPr id="17" name="Conector reto 16"/>
          <p:cNvCxnSpPr/>
          <p:nvPr/>
        </p:nvCxnSpPr>
        <p:spPr>
          <a:xfrm>
            <a:off x="3567113" y="3276600"/>
            <a:ext cx="2262187" cy="2714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/>
          <p:cNvCxnSpPr/>
          <p:nvPr/>
        </p:nvCxnSpPr>
        <p:spPr>
          <a:xfrm>
            <a:off x="2938463" y="3276600"/>
            <a:ext cx="6286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/>
          <p:cNvCxnSpPr/>
          <p:nvPr/>
        </p:nvCxnSpPr>
        <p:spPr>
          <a:xfrm>
            <a:off x="4526756" y="3438525"/>
            <a:ext cx="752475" cy="861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/>
          <p:cNvCxnSpPr/>
          <p:nvPr/>
        </p:nvCxnSpPr>
        <p:spPr>
          <a:xfrm>
            <a:off x="856506" y="2152300"/>
            <a:ext cx="79907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ixaDeTexto 31"/>
          <p:cNvSpPr txBox="1"/>
          <p:nvPr/>
        </p:nvSpPr>
        <p:spPr>
          <a:xfrm>
            <a:off x="1746193" y="1967634"/>
            <a:ext cx="5793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/>
              <a:t>Estruturas off-</a:t>
            </a:r>
            <a:r>
              <a:rPr lang="pt-BR" sz="1600" dirty="0" err="1" smtClean="0"/>
              <a:t>shore</a:t>
            </a:r>
            <a:r>
              <a:rPr lang="pt-BR" sz="1600" dirty="0" smtClean="0"/>
              <a:t> - flutuante</a:t>
            </a:r>
            <a:r>
              <a:rPr lang="pt-BR" sz="1600" dirty="0" smtClean="0"/>
              <a:t> + rampa metálica (Controlada</a:t>
            </a:r>
            <a:r>
              <a:rPr lang="pt-BR" sz="1600" dirty="0"/>
              <a:t>)</a:t>
            </a:r>
            <a:endParaRPr lang="pt-BR" sz="1600" dirty="0"/>
          </a:p>
        </p:txBody>
      </p:sp>
      <p:cxnSp>
        <p:nvCxnSpPr>
          <p:cNvPr id="33" name="Conector reto 32"/>
          <p:cNvCxnSpPr/>
          <p:nvPr/>
        </p:nvCxnSpPr>
        <p:spPr>
          <a:xfrm>
            <a:off x="856506" y="2761900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/>
          <p:cNvCxnSpPr/>
          <p:nvPr/>
        </p:nvCxnSpPr>
        <p:spPr>
          <a:xfrm>
            <a:off x="1117828" y="3022079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/>
          <p:cNvCxnSpPr/>
          <p:nvPr/>
        </p:nvCxnSpPr>
        <p:spPr>
          <a:xfrm>
            <a:off x="1449607" y="3182099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/>
          <p:cNvCxnSpPr/>
          <p:nvPr/>
        </p:nvCxnSpPr>
        <p:spPr>
          <a:xfrm>
            <a:off x="960120" y="4050779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/>
          <p:cNvCxnSpPr/>
          <p:nvPr/>
        </p:nvCxnSpPr>
        <p:spPr>
          <a:xfrm>
            <a:off x="1160894" y="3739418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/>
          <p:cNvCxnSpPr/>
          <p:nvPr/>
        </p:nvCxnSpPr>
        <p:spPr>
          <a:xfrm>
            <a:off x="1493794" y="3528137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/>
          <p:cNvCxnSpPr/>
          <p:nvPr/>
        </p:nvCxnSpPr>
        <p:spPr>
          <a:xfrm>
            <a:off x="1857056" y="3228162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/>
          <p:cNvCxnSpPr/>
          <p:nvPr/>
        </p:nvCxnSpPr>
        <p:spPr>
          <a:xfrm>
            <a:off x="1863143" y="3389979"/>
            <a:ext cx="103614" cy="416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to 45"/>
          <p:cNvCxnSpPr/>
          <p:nvPr/>
        </p:nvCxnSpPr>
        <p:spPr>
          <a:xfrm>
            <a:off x="2068883" y="3369658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to 46"/>
          <p:cNvCxnSpPr/>
          <p:nvPr/>
        </p:nvCxnSpPr>
        <p:spPr>
          <a:xfrm>
            <a:off x="2076503" y="3438238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to 47"/>
          <p:cNvCxnSpPr/>
          <p:nvPr/>
        </p:nvCxnSpPr>
        <p:spPr>
          <a:xfrm>
            <a:off x="2145083" y="3445858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/>
          <p:cNvCxnSpPr/>
          <p:nvPr/>
        </p:nvCxnSpPr>
        <p:spPr>
          <a:xfrm>
            <a:off x="2024696" y="3129278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/>
          <p:cNvCxnSpPr/>
          <p:nvPr/>
        </p:nvCxnSpPr>
        <p:spPr>
          <a:xfrm>
            <a:off x="2100160" y="3133088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to 50"/>
          <p:cNvCxnSpPr/>
          <p:nvPr/>
        </p:nvCxnSpPr>
        <p:spPr>
          <a:xfrm>
            <a:off x="2033849" y="3192738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/>
          <p:cNvCxnSpPr/>
          <p:nvPr/>
        </p:nvCxnSpPr>
        <p:spPr>
          <a:xfrm flipV="1">
            <a:off x="2128310" y="3224878"/>
            <a:ext cx="810153" cy="51722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/>
          <p:cNvCxnSpPr/>
          <p:nvPr/>
        </p:nvCxnSpPr>
        <p:spPr>
          <a:xfrm>
            <a:off x="2025493" y="3235782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to 55"/>
          <p:cNvCxnSpPr/>
          <p:nvPr/>
        </p:nvCxnSpPr>
        <p:spPr>
          <a:xfrm>
            <a:off x="2055237" y="3296344"/>
            <a:ext cx="103614" cy="416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4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92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3"/>
          <p:cNvSpPr txBox="1"/>
          <p:nvPr/>
        </p:nvSpPr>
        <p:spPr>
          <a:xfrm>
            <a:off x="7655594" y="1397009"/>
            <a:ext cx="4111349" cy="1031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7" tIns="22867" rIns="22867" bIns="22867" anchor="ctr" anchorCtr="0">
            <a:noAutofit/>
          </a:bodyPr>
          <a:lstStyle/>
          <a:p>
            <a:pPr>
              <a:buClr>
                <a:srgbClr val="000000"/>
              </a:buClr>
              <a:buSzPts val="1200"/>
              <a:buFont typeface="Calibri"/>
              <a:buNone/>
            </a:pPr>
            <a:r>
              <a:rPr lang="pt-BR" sz="16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GEPRO</a:t>
            </a:r>
            <a:endParaRPr sz="1467" kern="0">
              <a:solidFill>
                <a:srgbClr val="000000"/>
              </a:solidFill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200"/>
              <a:buFont typeface="Calibri"/>
              <a:buNone/>
            </a:pPr>
            <a:r>
              <a:rPr lang="pt-BR" sz="16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(98) 3216-6565</a:t>
            </a:r>
            <a:endParaRPr sz="14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49" name="Google Shape;249;p43"/>
          <p:cNvSpPr txBox="1"/>
          <p:nvPr/>
        </p:nvSpPr>
        <p:spPr>
          <a:xfrm>
            <a:off x="7655594" y="657897"/>
            <a:ext cx="3008025" cy="414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7" tIns="22867" rIns="22867" bIns="22867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Verdana"/>
              <a:buNone/>
            </a:pPr>
            <a:r>
              <a:rPr lang="pt-BR" sz="2400" b="1" kern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Obrigado!</a:t>
            </a:r>
            <a:endParaRPr sz="14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21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7"/>
          <p:cNvSpPr/>
          <p:nvPr/>
        </p:nvSpPr>
        <p:spPr>
          <a:xfrm>
            <a:off x="653651" y="223532"/>
            <a:ext cx="842150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buClr>
                <a:srgbClr val="000000"/>
              </a:buClr>
              <a:buSzPts val="3300"/>
              <a:buFont typeface="Calibri"/>
              <a:buNone/>
            </a:pPr>
            <a:r>
              <a:rPr lang="pt-BR" sz="44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TELEFONES ÚTEIS</a:t>
            </a:r>
            <a:endParaRPr sz="14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6" name="Google Shape;106;p27"/>
          <p:cNvSpPr/>
          <p:nvPr/>
        </p:nvSpPr>
        <p:spPr>
          <a:xfrm>
            <a:off x="4423955" y="1499625"/>
            <a:ext cx="5747656" cy="403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just">
              <a:buClr>
                <a:srgbClr val="000000"/>
              </a:buClr>
              <a:buSzPts val="2100"/>
              <a:buFont typeface="Verdana"/>
              <a:buNone/>
            </a:pPr>
            <a:r>
              <a:rPr lang="pt-BR" sz="2800" kern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Polícia Militar – 190</a:t>
            </a:r>
            <a:endParaRPr sz="1467" kern="0">
              <a:solidFill>
                <a:srgbClr val="000000"/>
              </a:solidFill>
              <a:cs typeface="Arial"/>
              <a:sym typeface="Arial"/>
            </a:endParaRPr>
          </a:p>
          <a:p>
            <a:pPr algn="just">
              <a:buClr>
                <a:srgbClr val="000000"/>
              </a:buClr>
              <a:buSzPts val="3600"/>
              <a:buFont typeface="Calibri"/>
              <a:buNone/>
            </a:pPr>
            <a:endParaRPr sz="4800" kern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algn="just">
              <a:buClr>
                <a:srgbClr val="2F363E"/>
              </a:buClr>
              <a:buSzPts val="2100"/>
              <a:buFont typeface="Verdana"/>
              <a:buNone/>
            </a:pPr>
            <a:r>
              <a:rPr lang="pt-BR" sz="2800" kern="0">
                <a:solidFill>
                  <a:srgbClr val="2F363E"/>
                </a:solidFill>
                <a:latin typeface="Verdana"/>
                <a:ea typeface="Verdana"/>
                <a:cs typeface="Verdana"/>
                <a:sym typeface="Verdana"/>
              </a:rPr>
              <a:t>Ambulância – SAMU – 192 </a:t>
            </a:r>
            <a:endParaRPr sz="1467" kern="0">
              <a:solidFill>
                <a:srgbClr val="000000"/>
              </a:solidFill>
              <a:cs typeface="Arial"/>
              <a:sym typeface="Arial"/>
            </a:endParaRPr>
          </a:p>
          <a:p>
            <a:pPr algn="just">
              <a:buClr>
                <a:srgbClr val="000000"/>
              </a:buClr>
              <a:buSzPts val="3600"/>
              <a:buFont typeface="Calibri"/>
              <a:buNone/>
            </a:pPr>
            <a:endParaRPr sz="4800" kern="0">
              <a:solidFill>
                <a:srgbClr val="2F363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algn="just">
              <a:buClr>
                <a:srgbClr val="2F363E"/>
              </a:buClr>
              <a:buSzPts val="2100"/>
              <a:buFont typeface="Verdana"/>
              <a:buNone/>
            </a:pPr>
            <a:r>
              <a:rPr lang="pt-BR" sz="2800" kern="0">
                <a:solidFill>
                  <a:srgbClr val="2F363E"/>
                </a:solidFill>
                <a:latin typeface="Verdana"/>
                <a:ea typeface="Verdana"/>
                <a:cs typeface="Verdana"/>
                <a:sym typeface="Verdana"/>
              </a:rPr>
              <a:t>Corpo de Bombeiros – 193 </a:t>
            </a:r>
            <a:endParaRPr sz="1467" kern="0">
              <a:solidFill>
                <a:srgbClr val="000000"/>
              </a:solidFill>
              <a:cs typeface="Arial"/>
              <a:sym typeface="Arial"/>
            </a:endParaRPr>
          </a:p>
          <a:p>
            <a:pPr algn="just">
              <a:buClr>
                <a:srgbClr val="000000"/>
              </a:buClr>
              <a:buSzPts val="3600"/>
              <a:buFont typeface="Calibri"/>
              <a:buNone/>
            </a:pPr>
            <a:endParaRPr sz="4800" kern="0">
              <a:solidFill>
                <a:srgbClr val="2F363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algn="just">
              <a:buClr>
                <a:srgbClr val="2F363E"/>
              </a:buClr>
              <a:buSzPts val="2100"/>
              <a:buFont typeface="Verdana"/>
              <a:buNone/>
            </a:pPr>
            <a:r>
              <a:rPr lang="pt-BR" sz="2800" kern="0">
                <a:solidFill>
                  <a:srgbClr val="2F363E"/>
                </a:solidFill>
                <a:latin typeface="Verdana"/>
                <a:ea typeface="Verdana"/>
                <a:cs typeface="Verdana"/>
                <a:sym typeface="Verdana"/>
              </a:rPr>
              <a:t>Defesa Civil – 199</a:t>
            </a:r>
            <a:endParaRPr sz="14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107" name="Google Shape;107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49189" y="2337709"/>
            <a:ext cx="1189264" cy="1189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00971" y="3526974"/>
            <a:ext cx="1137483" cy="1099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76118" y="1117717"/>
            <a:ext cx="1560453" cy="1219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12909" y="4716238"/>
            <a:ext cx="1125544" cy="1063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270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LOCALIZAÇÃO</a:t>
            </a:r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35" y="669741"/>
            <a:ext cx="10254361" cy="558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4" name="Forma livre 3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Forma livre 4"/>
          <p:cNvSpPr/>
          <p:nvPr/>
        </p:nvSpPr>
        <p:spPr>
          <a:xfrm>
            <a:off x="6474941" y="3657600"/>
            <a:ext cx="1894702" cy="222422"/>
          </a:xfrm>
          <a:custGeom>
            <a:avLst/>
            <a:gdLst>
              <a:gd name="connsiteX0" fmla="*/ 1894702 w 1894702"/>
              <a:gd name="connsiteY0" fmla="*/ 222422 h 222422"/>
              <a:gd name="connsiteX1" fmla="*/ 0 w 1894702"/>
              <a:gd name="connsiteY1" fmla="*/ 0 h 22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4702" h="222422">
                <a:moveTo>
                  <a:pt x="1894702" y="222422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SITUAÇÃO ATUAL</a:t>
            </a:r>
          </a:p>
        </p:txBody>
      </p:sp>
      <p:cxnSp>
        <p:nvCxnSpPr>
          <p:cNvPr id="8" name="Conector reto 7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sp>
        <p:nvSpPr>
          <p:cNvPr id="2" name="Retângulo 1"/>
          <p:cNvSpPr/>
          <p:nvPr/>
        </p:nvSpPr>
        <p:spPr>
          <a:xfrm rot="19080782">
            <a:off x="8099721" y="4567114"/>
            <a:ext cx="622220" cy="3624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5100799" y="5410533"/>
            <a:ext cx="3268844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Terminal de Passageiros</a:t>
            </a:r>
            <a:endParaRPr lang="pt-BR" sz="1400" dirty="0"/>
          </a:p>
        </p:txBody>
      </p:sp>
      <p:cxnSp>
        <p:nvCxnSpPr>
          <p:cNvPr id="12" name="Conector de seta reta 11"/>
          <p:cNvCxnSpPr/>
          <p:nvPr/>
        </p:nvCxnSpPr>
        <p:spPr>
          <a:xfrm flipV="1">
            <a:off x="7260866" y="4959179"/>
            <a:ext cx="797480" cy="622972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1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Forma livre 7"/>
          <p:cNvSpPr/>
          <p:nvPr/>
        </p:nvSpPr>
        <p:spPr>
          <a:xfrm>
            <a:off x="6474941" y="3657600"/>
            <a:ext cx="1894702" cy="222422"/>
          </a:xfrm>
          <a:custGeom>
            <a:avLst/>
            <a:gdLst>
              <a:gd name="connsiteX0" fmla="*/ 1894702 w 1894702"/>
              <a:gd name="connsiteY0" fmla="*/ 222422 h 222422"/>
              <a:gd name="connsiteX1" fmla="*/ 0 w 1894702"/>
              <a:gd name="connsiteY1" fmla="*/ 0 h 22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4702" h="222422">
                <a:moveTo>
                  <a:pt x="1894702" y="222422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1ª ETAPA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4198755" y="4356565"/>
            <a:ext cx="3268844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Trecho de passarela elevado</a:t>
            </a:r>
            <a:endParaRPr lang="pt-BR" sz="1400" dirty="0"/>
          </a:p>
        </p:txBody>
      </p:sp>
      <p:cxnSp>
        <p:nvCxnSpPr>
          <p:cNvPr id="14" name="Conector de seta reta 13"/>
          <p:cNvCxnSpPr/>
          <p:nvPr/>
        </p:nvCxnSpPr>
        <p:spPr>
          <a:xfrm flipV="1">
            <a:off x="6659973" y="4100934"/>
            <a:ext cx="1697314" cy="417368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/>
          <p:cNvCxnSpPr>
            <a:endCxn id="17" idx="2"/>
          </p:cNvCxnSpPr>
          <p:nvPr/>
        </p:nvCxnSpPr>
        <p:spPr>
          <a:xfrm>
            <a:off x="6532604" y="2027982"/>
            <a:ext cx="934995" cy="2072952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/>
          <p:cNvCxnSpPr>
            <a:endCxn id="17" idx="6"/>
          </p:cNvCxnSpPr>
          <p:nvPr/>
        </p:nvCxnSpPr>
        <p:spPr>
          <a:xfrm flipH="1">
            <a:off x="9214021" y="2027982"/>
            <a:ext cx="650791" cy="2072952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2604" y="994091"/>
            <a:ext cx="3332208" cy="1838217"/>
          </a:xfrm>
          <a:prstGeom prst="ellips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Retângulo 15"/>
          <p:cNvSpPr/>
          <p:nvPr/>
        </p:nvSpPr>
        <p:spPr>
          <a:xfrm rot="19080782">
            <a:off x="8099721" y="4567114"/>
            <a:ext cx="622220" cy="3624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5100799" y="5410533"/>
            <a:ext cx="3268844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Terminal de Passageiros</a:t>
            </a:r>
            <a:endParaRPr lang="pt-BR" sz="1400" dirty="0"/>
          </a:p>
        </p:txBody>
      </p:sp>
      <p:cxnSp>
        <p:nvCxnSpPr>
          <p:cNvPr id="19" name="Conector de seta reta 18"/>
          <p:cNvCxnSpPr/>
          <p:nvPr/>
        </p:nvCxnSpPr>
        <p:spPr>
          <a:xfrm flipV="1">
            <a:off x="7260866" y="4846608"/>
            <a:ext cx="1034637" cy="735543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ipse 16"/>
          <p:cNvSpPr/>
          <p:nvPr/>
        </p:nvSpPr>
        <p:spPr>
          <a:xfrm>
            <a:off x="7467599" y="3572203"/>
            <a:ext cx="1746422" cy="1057461"/>
          </a:xfrm>
          <a:prstGeom prst="ellipse">
            <a:avLst/>
          </a:prstGeom>
          <a:noFill/>
          <a:ln w="38100">
            <a:solidFill>
              <a:schemeClr val="accent1">
                <a:lumMod val="20000"/>
                <a:lumOff val="8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732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DETALHE PASSARELA LADO DIRETO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611" y="1703632"/>
            <a:ext cx="10455233" cy="384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12924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2ª ETAPA</a:t>
            </a:r>
          </a:p>
        </p:txBody>
      </p:sp>
      <p:cxnSp>
        <p:nvCxnSpPr>
          <p:cNvPr id="11" name="Conector de seta reta 10"/>
          <p:cNvCxnSpPr/>
          <p:nvPr/>
        </p:nvCxnSpPr>
        <p:spPr>
          <a:xfrm flipV="1">
            <a:off x="5224218" y="4077730"/>
            <a:ext cx="676131" cy="703228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2402886" y="4697569"/>
            <a:ext cx="3684022" cy="523220"/>
          </a:xfrm>
          <a:prstGeom prst="rect">
            <a:avLst/>
          </a:prstGeom>
          <a:noFill/>
          <a:ln w="3175">
            <a:noFill/>
          </a:ln>
        </p:spPr>
        <p:txBody>
          <a:bodyPr wrap="none" rtlCol="0">
            <a:spAutoFit/>
          </a:bodyPr>
          <a:lstStyle/>
          <a:p>
            <a:r>
              <a:rPr lang="pt-BR" sz="1400" dirty="0"/>
              <a:t>Retirada passarela e </a:t>
            </a:r>
            <a:r>
              <a:rPr lang="pt-BR" sz="1400" dirty="0" smtClean="0"/>
              <a:t>execução de</a:t>
            </a:r>
          </a:p>
          <a:p>
            <a:r>
              <a:rPr lang="pt-BR" sz="1400" dirty="0" err="1"/>
              <a:t>e</a:t>
            </a:r>
            <a:r>
              <a:rPr lang="pt-BR" sz="1400" dirty="0" err="1" smtClean="0"/>
              <a:t>nrocamento</a:t>
            </a:r>
            <a:r>
              <a:rPr lang="pt-BR" sz="1400" dirty="0" smtClean="0"/>
              <a:t> para </a:t>
            </a:r>
            <a:r>
              <a:rPr lang="pt-BR" sz="1400" dirty="0"/>
              <a:t>construção da Rampa 01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704492" y="2753687"/>
            <a:ext cx="2900153" cy="307777"/>
          </a:xfrm>
          <a:prstGeom prst="rect">
            <a:avLst/>
          </a:prstGeom>
          <a:noFill/>
          <a:ln w="3175">
            <a:noFill/>
          </a:ln>
        </p:spPr>
        <p:txBody>
          <a:bodyPr wrap="none" rtlCol="0">
            <a:spAutoFit/>
          </a:bodyPr>
          <a:lstStyle/>
          <a:p>
            <a:r>
              <a:rPr lang="pt-BR" sz="1400" dirty="0"/>
              <a:t>Operação com uma via de acesso</a:t>
            </a:r>
          </a:p>
        </p:txBody>
      </p:sp>
      <p:cxnSp>
        <p:nvCxnSpPr>
          <p:cNvPr id="15" name="Conector de seta reta 14"/>
          <p:cNvCxnSpPr/>
          <p:nvPr/>
        </p:nvCxnSpPr>
        <p:spPr>
          <a:xfrm>
            <a:off x="6594392" y="3003326"/>
            <a:ext cx="506627" cy="609599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cxnSp>
        <p:nvCxnSpPr>
          <p:cNvPr id="17" name="Conector de seta reta 16"/>
          <p:cNvCxnSpPr/>
          <p:nvPr/>
        </p:nvCxnSpPr>
        <p:spPr>
          <a:xfrm flipV="1">
            <a:off x="3501076" y="3847070"/>
            <a:ext cx="347423" cy="453082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174066" y="4161992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Continuidade da atracação</a:t>
            </a:r>
          </a:p>
        </p:txBody>
      </p:sp>
      <p:cxnSp>
        <p:nvCxnSpPr>
          <p:cNvPr id="19" name="Conector de seta reta 18"/>
          <p:cNvCxnSpPr/>
          <p:nvPr/>
        </p:nvCxnSpPr>
        <p:spPr>
          <a:xfrm flipV="1">
            <a:off x="3501076" y="3776418"/>
            <a:ext cx="2017558" cy="523734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20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7" y="821162"/>
            <a:ext cx="10058399" cy="5407031"/>
          </a:xfrm>
          <a:prstGeom prst="rect">
            <a:avLst/>
          </a:prstGeom>
        </p:spPr>
      </p:pic>
      <p:sp>
        <p:nvSpPr>
          <p:cNvPr id="6" name="Forma livre 5"/>
          <p:cNvSpPr/>
          <p:nvPr/>
        </p:nvSpPr>
        <p:spPr>
          <a:xfrm>
            <a:off x="5733535" y="3871784"/>
            <a:ext cx="1688757" cy="1087395"/>
          </a:xfrm>
          <a:custGeom>
            <a:avLst/>
            <a:gdLst>
              <a:gd name="connsiteX0" fmla="*/ 1062682 w 1820563"/>
              <a:gd name="connsiteY0" fmla="*/ 0 h 1087395"/>
              <a:gd name="connsiteX1" fmla="*/ 0 w 1820563"/>
              <a:gd name="connsiteY1" fmla="*/ 436606 h 1087395"/>
              <a:gd name="connsiteX2" fmla="*/ 255373 w 1820563"/>
              <a:gd name="connsiteY2" fmla="*/ 1087395 h 1087395"/>
              <a:gd name="connsiteX3" fmla="*/ 1820563 w 1820563"/>
              <a:gd name="connsiteY3" fmla="*/ 494271 h 1087395"/>
              <a:gd name="connsiteX4" fmla="*/ 1062682 w 1820563"/>
              <a:gd name="connsiteY4" fmla="*/ 0 h 108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563" h="1087395">
                <a:moveTo>
                  <a:pt x="1062682" y="0"/>
                </a:moveTo>
                <a:lnTo>
                  <a:pt x="0" y="436606"/>
                </a:lnTo>
                <a:lnTo>
                  <a:pt x="255373" y="1087395"/>
                </a:lnTo>
                <a:lnTo>
                  <a:pt x="1820563" y="494271"/>
                </a:lnTo>
                <a:lnTo>
                  <a:pt x="1062682" y="0"/>
                </a:lnTo>
                <a:close/>
              </a:path>
            </a:pathLst>
          </a:custGeom>
          <a:solidFill>
            <a:srgbClr val="ABA39A"/>
          </a:solidFill>
          <a:ln>
            <a:solidFill>
              <a:srgbClr val="ABA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orma livre 6"/>
          <p:cNvSpPr/>
          <p:nvPr/>
        </p:nvSpPr>
        <p:spPr>
          <a:xfrm>
            <a:off x="3608173" y="3361038"/>
            <a:ext cx="4802659" cy="593124"/>
          </a:xfrm>
          <a:custGeom>
            <a:avLst/>
            <a:gdLst>
              <a:gd name="connsiteX0" fmla="*/ 4769708 w 4802659"/>
              <a:gd name="connsiteY0" fmla="*/ 469557 h 535459"/>
              <a:gd name="connsiteX1" fmla="*/ 2875005 w 4802659"/>
              <a:gd name="connsiteY1" fmla="*/ 247135 h 535459"/>
              <a:gd name="connsiteX2" fmla="*/ 2150076 w 4802659"/>
              <a:gd name="connsiteY2" fmla="*/ 535459 h 535459"/>
              <a:gd name="connsiteX3" fmla="*/ 1861751 w 4802659"/>
              <a:gd name="connsiteY3" fmla="*/ 321276 h 535459"/>
              <a:gd name="connsiteX4" fmla="*/ 774357 w 4802659"/>
              <a:gd name="connsiteY4" fmla="*/ 181232 h 535459"/>
              <a:gd name="connsiteX5" fmla="*/ 140043 w 4802659"/>
              <a:gd name="connsiteY5" fmla="*/ 453081 h 535459"/>
              <a:gd name="connsiteX6" fmla="*/ 0 w 4802659"/>
              <a:gd name="connsiteY6" fmla="*/ 181232 h 535459"/>
              <a:gd name="connsiteX7" fmla="*/ 370703 w 4802659"/>
              <a:gd name="connsiteY7" fmla="*/ 0 h 535459"/>
              <a:gd name="connsiteX8" fmla="*/ 2306595 w 4802659"/>
              <a:gd name="connsiteY8" fmla="*/ 247135 h 535459"/>
              <a:gd name="connsiteX9" fmla="*/ 2339546 w 4802659"/>
              <a:gd name="connsiteY9" fmla="*/ 98854 h 535459"/>
              <a:gd name="connsiteX10" fmla="*/ 4802659 w 4802659"/>
              <a:gd name="connsiteY10" fmla="*/ 387178 h 535459"/>
              <a:gd name="connsiteX11" fmla="*/ 4769708 w 4802659"/>
              <a:gd name="connsiteY11" fmla="*/ 469557 h 53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2659" h="535459">
                <a:moveTo>
                  <a:pt x="4769708" y="469557"/>
                </a:moveTo>
                <a:lnTo>
                  <a:pt x="2875005" y="247135"/>
                </a:lnTo>
                <a:lnTo>
                  <a:pt x="2150076" y="535459"/>
                </a:lnTo>
                <a:lnTo>
                  <a:pt x="1861751" y="321276"/>
                </a:lnTo>
                <a:lnTo>
                  <a:pt x="774357" y="181232"/>
                </a:lnTo>
                <a:lnTo>
                  <a:pt x="140043" y="453081"/>
                </a:lnTo>
                <a:lnTo>
                  <a:pt x="0" y="181232"/>
                </a:lnTo>
                <a:lnTo>
                  <a:pt x="370703" y="0"/>
                </a:lnTo>
                <a:lnTo>
                  <a:pt x="2306595" y="247135"/>
                </a:lnTo>
                <a:lnTo>
                  <a:pt x="2339546" y="98854"/>
                </a:lnTo>
                <a:lnTo>
                  <a:pt x="4802659" y="387178"/>
                </a:lnTo>
                <a:lnTo>
                  <a:pt x="4769708" y="4695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>
            <a:off x="5717059" y="3616411"/>
            <a:ext cx="2677298" cy="461319"/>
          </a:xfrm>
          <a:custGeom>
            <a:avLst/>
            <a:gdLst>
              <a:gd name="connsiteX0" fmla="*/ 2669060 w 2677298"/>
              <a:gd name="connsiteY0" fmla="*/ 238897 h 461319"/>
              <a:gd name="connsiteX1" fmla="*/ 766119 w 2677298"/>
              <a:gd name="connsiteY1" fmla="*/ 0 h 461319"/>
              <a:gd name="connsiteX2" fmla="*/ 0 w 2677298"/>
              <a:gd name="connsiteY2" fmla="*/ 354227 h 461319"/>
              <a:gd name="connsiteX3" fmla="*/ 634314 w 2677298"/>
              <a:gd name="connsiteY3" fmla="*/ 461319 h 461319"/>
              <a:gd name="connsiteX4" fmla="*/ 1070919 w 2677298"/>
              <a:gd name="connsiteY4" fmla="*/ 164757 h 461319"/>
              <a:gd name="connsiteX5" fmla="*/ 1202725 w 2677298"/>
              <a:gd name="connsiteY5" fmla="*/ 156519 h 461319"/>
              <a:gd name="connsiteX6" fmla="*/ 2677298 w 2677298"/>
              <a:gd name="connsiteY6" fmla="*/ 329513 h 461319"/>
              <a:gd name="connsiteX7" fmla="*/ 2669060 w 2677298"/>
              <a:gd name="connsiteY7" fmla="*/ 238897 h 4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7298" h="461319">
                <a:moveTo>
                  <a:pt x="2669060" y="238897"/>
                </a:moveTo>
                <a:lnTo>
                  <a:pt x="766119" y="0"/>
                </a:lnTo>
                <a:lnTo>
                  <a:pt x="0" y="354227"/>
                </a:lnTo>
                <a:lnTo>
                  <a:pt x="634314" y="461319"/>
                </a:lnTo>
                <a:lnTo>
                  <a:pt x="1070919" y="164757"/>
                </a:lnTo>
                <a:lnTo>
                  <a:pt x="1202725" y="156519"/>
                </a:lnTo>
                <a:lnTo>
                  <a:pt x="2677298" y="329513"/>
                </a:lnTo>
                <a:lnTo>
                  <a:pt x="2669060" y="23889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4357816" y="3361038"/>
            <a:ext cx="4077730" cy="1120346"/>
          </a:xfrm>
          <a:custGeom>
            <a:avLst/>
            <a:gdLst>
              <a:gd name="connsiteX0" fmla="*/ 4061254 w 4077730"/>
              <a:gd name="connsiteY0" fmla="*/ 1120346 h 1120346"/>
              <a:gd name="connsiteX1" fmla="*/ 4077730 w 4077730"/>
              <a:gd name="connsiteY1" fmla="*/ 345989 h 1120346"/>
              <a:gd name="connsiteX2" fmla="*/ 955589 w 4077730"/>
              <a:gd name="connsiteY2" fmla="*/ 0 h 1120346"/>
              <a:gd name="connsiteX3" fmla="*/ 939114 w 4077730"/>
              <a:gd name="connsiteY3" fmla="*/ 164756 h 1120346"/>
              <a:gd name="connsiteX4" fmla="*/ 0 w 4077730"/>
              <a:gd name="connsiteY4" fmla="*/ 41189 h 112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730" h="1120346">
                <a:moveTo>
                  <a:pt x="4061254" y="1120346"/>
                </a:moveTo>
                <a:lnTo>
                  <a:pt x="4077730" y="345989"/>
                </a:lnTo>
                <a:lnTo>
                  <a:pt x="955589" y="0"/>
                </a:lnTo>
                <a:lnTo>
                  <a:pt x="939114" y="164756"/>
                </a:lnTo>
                <a:lnTo>
                  <a:pt x="0" y="41189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 3"/>
          <p:cNvSpPr/>
          <p:nvPr/>
        </p:nvSpPr>
        <p:spPr>
          <a:xfrm>
            <a:off x="6318422" y="3764692"/>
            <a:ext cx="2075935" cy="321276"/>
          </a:xfrm>
          <a:custGeom>
            <a:avLst/>
            <a:gdLst>
              <a:gd name="connsiteX0" fmla="*/ 2075935 w 2075935"/>
              <a:gd name="connsiteY0" fmla="*/ 197708 h 321276"/>
              <a:gd name="connsiteX1" fmla="*/ 568410 w 2075935"/>
              <a:gd name="connsiteY1" fmla="*/ 0 h 321276"/>
              <a:gd name="connsiteX2" fmla="*/ 444843 w 2075935"/>
              <a:gd name="connsiteY2" fmla="*/ 16476 h 321276"/>
              <a:gd name="connsiteX3" fmla="*/ 329513 w 2075935"/>
              <a:gd name="connsiteY3" fmla="*/ 98854 h 321276"/>
              <a:gd name="connsiteX4" fmla="*/ 0 w 2075935"/>
              <a:gd name="connsiteY4" fmla="*/ 321276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935" h="321276">
                <a:moveTo>
                  <a:pt x="2075935" y="197708"/>
                </a:moveTo>
                <a:lnTo>
                  <a:pt x="568410" y="0"/>
                </a:lnTo>
                <a:lnTo>
                  <a:pt x="444843" y="16476"/>
                </a:lnTo>
                <a:lnTo>
                  <a:pt x="329513" y="98854"/>
                </a:lnTo>
                <a:lnTo>
                  <a:pt x="0" y="321276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543697" y="230659"/>
            <a:ext cx="481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2ª ETAPA</a:t>
            </a:r>
          </a:p>
        </p:txBody>
      </p:sp>
      <p:cxnSp>
        <p:nvCxnSpPr>
          <p:cNvPr id="10" name="Conector de seta reta 9"/>
          <p:cNvCxnSpPr/>
          <p:nvPr/>
        </p:nvCxnSpPr>
        <p:spPr>
          <a:xfrm flipV="1">
            <a:off x="6046574" y="4020065"/>
            <a:ext cx="543696" cy="560173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3881458" y="4419483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Construção da passarela</a:t>
            </a:r>
          </a:p>
        </p:txBody>
      </p:sp>
      <p:cxnSp>
        <p:nvCxnSpPr>
          <p:cNvPr id="12" name="Conector reto 11"/>
          <p:cNvCxnSpPr/>
          <p:nvPr/>
        </p:nvCxnSpPr>
        <p:spPr>
          <a:xfrm>
            <a:off x="864973" y="1491049"/>
            <a:ext cx="79907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1754660" y="1306383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Passarela </a:t>
            </a:r>
          </a:p>
        </p:txBody>
      </p:sp>
      <p:cxnSp>
        <p:nvCxnSpPr>
          <p:cNvPr id="14" name="Conector de seta reta 13"/>
          <p:cNvCxnSpPr/>
          <p:nvPr/>
        </p:nvCxnSpPr>
        <p:spPr>
          <a:xfrm flipV="1">
            <a:off x="3402220" y="3880022"/>
            <a:ext cx="347423" cy="453082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907586" y="4172348"/>
            <a:ext cx="3078087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pt-BR" sz="1400" dirty="0"/>
              <a:t>Continuidade da atracação</a:t>
            </a:r>
          </a:p>
        </p:txBody>
      </p:sp>
      <p:cxnSp>
        <p:nvCxnSpPr>
          <p:cNvPr id="16" name="Conector de seta reta 15"/>
          <p:cNvCxnSpPr/>
          <p:nvPr/>
        </p:nvCxnSpPr>
        <p:spPr>
          <a:xfrm flipV="1">
            <a:off x="3402220" y="3809370"/>
            <a:ext cx="2017558" cy="523734"/>
          </a:xfrm>
          <a:prstGeom prst="straightConnector1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44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224</Words>
  <Application>Microsoft Office PowerPoint</Application>
  <PresentationFormat>Widescreen</PresentationFormat>
  <Paragraphs>72</Paragraphs>
  <Slides>20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20</vt:i4>
      </vt:variant>
    </vt:vector>
  </HeadingPairs>
  <TitlesOfParts>
    <vt:vector size="25" baseType="lpstr">
      <vt:lpstr>Arial</vt:lpstr>
      <vt:lpstr>Calibri</vt:lpstr>
      <vt:lpstr>Verdana</vt:lpstr>
      <vt:lpstr>1_Tema do Office</vt:lpstr>
      <vt:lpstr>2_Tema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Thyego Frederico Vilhena Feitosa</dc:creator>
  <cp:lastModifiedBy>Alex da Silva Passos</cp:lastModifiedBy>
  <cp:revision>62</cp:revision>
  <cp:lastPrinted>2020-12-29T14:15:01Z</cp:lastPrinted>
  <dcterms:created xsi:type="dcterms:W3CDTF">2020-11-19T12:12:05Z</dcterms:created>
  <dcterms:modified xsi:type="dcterms:W3CDTF">2020-12-29T14:15:48Z</dcterms:modified>
</cp:coreProperties>
</file>